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339" r:id="rId2"/>
    <p:sldId id="259" r:id="rId3"/>
    <p:sldId id="298" r:id="rId4"/>
    <p:sldId id="299" r:id="rId5"/>
    <p:sldId id="341" r:id="rId6"/>
    <p:sldId id="342" r:id="rId7"/>
    <p:sldId id="336" r:id="rId8"/>
    <p:sldId id="300" r:id="rId9"/>
    <p:sldId id="301" r:id="rId10"/>
    <p:sldId id="302" r:id="rId11"/>
    <p:sldId id="333" r:id="rId12"/>
    <p:sldId id="303" r:id="rId13"/>
    <p:sldId id="304" r:id="rId14"/>
    <p:sldId id="307" r:id="rId15"/>
    <p:sldId id="308" r:id="rId16"/>
    <p:sldId id="309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2" r:id="rId28"/>
    <p:sldId id="323" r:id="rId29"/>
    <p:sldId id="324" r:id="rId30"/>
    <p:sldId id="325" r:id="rId31"/>
    <p:sldId id="326" r:id="rId32"/>
    <p:sldId id="327" r:id="rId33"/>
    <p:sldId id="329" r:id="rId34"/>
    <p:sldId id="330" r:id="rId35"/>
    <p:sldId id="331" r:id="rId36"/>
    <p:sldId id="332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370" autoAdjust="0"/>
  </p:normalViewPr>
  <p:slideViewPr>
    <p:cSldViewPr snapToGrid="0">
      <p:cViewPr varScale="1">
        <p:scale>
          <a:sx n="82" d="100"/>
          <a:sy n="82" d="100"/>
        </p:scale>
        <p:origin x="-917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F:\Booklet_design\Sent%20pie.xlsx" TargetMode="External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view3D>
      <c:rotX val="30"/>
      <c:rotY val="0"/>
      <c:rAngAx val="0"/>
      <c:perspective val="30"/>
    </c:view3D>
    <c:floor>
      <c:thickness val="0"/>
    </c:floor>
    <c:sideWall>
      <c:thickness val="0"/>
    </c:sideWall>
    <c:backWall>
      <c:thickness val="0"/>
    </c:backWall>
    <c:plotArea>
      <c:layout/>
      <c:pie3D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</c:spPr>
          </c:dPt>
          <c:dPt>
            <c:idx val="4"/>
            <c:bubble3D val="0"/>
            <c:spPr>
              <a:solidFill>
                <a:srgbClr val="333399"/>
              </a:solidFill>
            </c:spPr>
          </c:dPt>
          <c:dPt>
            <c:idx val="5"/>
            <c:bubble3D val="0"/>
            <c:spPr>
              <a:solidFill>
                <a:srgbClr val="CC9900"/>
              </a:solidFill>
            </c:spPr>
          </c:dPt>
          <c:dPt>
            <c:idx val="7"/>
            <c:bubble3D val="0"/>
            <c:spPr>
              <a:solidFill>
                <a:schemeClr val="accent6">
                  <a:lumMod val="50000"/>
                </a:schemeClr>
              </a:solidFill>
            </c:spPr>
          </c:dPt>
          <c:dPt>
            <c:idx val="8"/>
            <c:bubble3D val="0"/>
            <c:spPr>
              <a:solidFill>
                <a:srgbClr val="FFFF00"/>
              </a:solidFill>
            </c:spPr>
          </c:dPt>
          <c:dPt>
            <c:idx val="9"/>
            <c:bubble3D val="0"/>
            <c:spPr>
              <a:solidFill>
                <a:srgbClr val="008080"/>
              </a:solidFill>
            </c:spPr>
          </c:dPt>
          <c:dPt>
            <c:idx val="10"/>
            <c:bubble3D val="0"/>
            <c:spPr>
              <a:solidFill>
                <a:srgbClr val="008000"/>
              </a:solidFill>
            </c:spPr>
          </c:dPt>
          <c:dPt>
            <c:idx val="11"/>
            <c:bubble3D val="0"/>
            <c:spPr>
              <a:solidFill>
                <a:srgbClr val="CC6600"/>
              </a:solidFill>
            </c:spPr>
          </c:dPt>
          <c:dLbls>
            <c:dLbl>
              <c:idx val="0"/>
              <c:layout>
                <c:manualLayout>
                  <c:x val="-3.996870106863739E-2"/>
                  <c:y val="-1.1348060977081615E-2"/>
                </c:manualLayout>
              </c:layout>
              <c:tx>
                <c:rich>
                  <a:bodyPr/>
                  <a:lstStyle/>
                  <a:p>
                    <a:r>
                      <a:rPr lang="en-US"/>
                      <a:t>E1</a:t>
                    </a:r>
                  </a:p>
                </c:rich>
              </c:tx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1.6471469721369258E-2"/>
                  <c:y val="-2.5811416532929315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7.1751000374524494E-3"/>
                  <c:y val="-0.11303458610318125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3.5594392589043879E-2"/>
                  <c:y val="3.4185189743785841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4.0991787030141176E-2"/>
                  <c:y val="2.0575044901110028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1.9666390415602177E-2"/>
                  <c:y val="-9.6045953881212613E-3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1.5018901914874105E-2"/>
                  <c:y val="-7.4489836157253769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1"/>
              <c:layout>
                <c:manualLayout>
                  <c:x val="2.6850917842019303E-2"/>
                  <c:y val="-1.3017438240808584E-2"/>
                </c:manualLayout>
              </c:layout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 sz="1400" b="1"/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Pie!$B$4:$B$15</c:f>
              <c:strCache>
                <c:ptCount val="12"/>
                <c:pt idx="0">
                  <c:v>E1</c:v>
                </c:pt>
                <c:pt idx="1">
                  <c:v>F</c:v>
                </c:pt>
                <c:pt idx="2">
                  <c:v>G</c:v>
                </c:pt>
                <c:pt idx="3">
                  <c:v>I</c:v>
                </c:pt>
                <c:pt idx="4">
                  <c:v>J1</c:v>
                </c:pt>
                <c:pt idx="5">
                  <c:v>J2</c:v>
                </c:pt>
                <c:pt idx="6">
                  <c:v>L</c:v>
                </c:pt>
                <c:pt idx="7">
                  <c:v>O</c:v>
                </c:pt>
                <c:pt idx="8">
                  <c:v>Q</c:v>
                </c:pt>
                <c:pt idx="9">
                  <c:v>R1</c:v>
                </c:pt>
                <c:pt idx="10">
                  <c:v>R2a</c:v>
                </c:pt>
                <c:pt idx="11">
                  <c:v>T</c:v>
                </c:pt>
              </c:strCache>
            </c:strRef>
          </c:cat>
          <c:val>
            <c:numRef>
              <c:f>Pie!$C$4:$C$15</c:f>
              <c:numCache>
                <c:formatCode>General</c:formatCode>
                <c:ptCount val="12"/>
                <c:pt idx="0">
                  <c:v>5.5469953775038522E-2</c:v>
                </c:pt>
                <c:pt idx="1">
                  <c:v>7.7041602465331379E-4</c:v>
                </c:pt>
                <c:pt idx="2">
                  <c:v>0.10554699537750389</c:v>
                </c:pt>
                <c:pt idx="3">
                  <c:v>2.6964560862865951E-2</c:v>
                </c:pt>
                <c:pt idx="4">
                  <c:v>0.13713405238828968</c:v>
                </c:pt>
                <c:pt idx="5">
                  <c:v>0.2650231124807394</c:v>
                </c:pt>
                <c:pt idx="6">
                  <c:v>1.6178736517719571E-2</c:v>
                </c:pt>
                <c:pt idx="7">
                  <c:v>7.7041602465331379E-4</c:v>
                </c:pt>
                <c:pt idx="8">
                  <c:v>4.6224961479198771E-3</c:v>
                </c:pt>
                <c:pt idx="9">
                  <c:v>0.29969183359013846</c:v>
                </c:pt>
                <c:pt idx="10">
                  <c:v>2.4653312788906062E-2</c:v>
                </c:pt>
                <c:pt idx="11">
                  <c:v>6.0862865947611804E-2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</c:pie3DChart>
    </c:plotArea>
    <c:plotVisOnly val="1"/>
    <c:dispBlanksAs val="zero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6B7945-3BD8-4253-AECA-E4E59BCC684D}" type="datetimeFigureOut">
              <a:rPr lang="en-GB" smtClean="0"/>
              <a:t>21/09/2020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5B42AA-3879-4970-842F-607AF210E42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3232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D1BA8CD-9F29-48C5-9D7C-9E037277FA04}" type="slidenum">
              <a:rPr lang="en-US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55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D5A6DF-70F3-42FE-BAB2-BA125DACFAE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4323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B0FBD0-ADCE-4504-88E9-7D7627581C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AFD6982B-B0B3-43D0-B438-E56F0BD56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9A20D6D-0DF0-4598-8237-BDA7E77B2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DDAE-F892-479D-BAC4-57960537AE57}" type="datetimeFigureOut">
              <a:rPr lang="en-GB" smtClean="0"/>
              <a:t>21/09/2020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4DAE03B-4967-43D3-8BC6-6F141BF99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2A437B0-4DE4-4C88-8A74-3FBA102DE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ECA1-2626-4B02-8946-6C7FCD44A3D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42542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159C17D-69EC-4693-A11C-9690DF0DD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3D0FB9F-21E7-43E5-BD5D-6E4E1826FB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C42B56-94A0-4039-8C2A-201A77674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DDAE-F892-479D-BAC4-57960537AE57}" type="datetimeFigureOut">
              <a:rPr lang="en-GB" smtClean="0"/>
              <a:t>21/09/2020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C8A7C13-CA4E-4770-A391-355B87DC3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4EFB3E-C0E9-4995-8B21-553870301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ECA1-2626-4B02-8946-6C7FCD44A3D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126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EC7500A-EAA9-49E8-8ACC-0ECF16FEEB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4D56D66-8611-405C-B335-F965FA8DA0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B4563AA-BD9F-4C8A-9C00-7C6B5736BE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DDAE-F892-479D-BAC4-57960537AE57}" type="datetimeFigureOut">
              <a:rPr lang="en-GB" smtClean="0"/>
              <a:t>21/09/2020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9B4C422-D3CA-4C05-9807-3AFA8CEC7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B81EBD4-AFDA-4046-BBA7-918705F36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ECA1-2626-4B02-8946-6C7FCD44A3D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5315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75EAA77-AADE-43DD-98C2-15859701A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35A468-EC33-4293-B804-628D0B972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095F575-AE3E-4573-82CF-558CD1AEE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DDAE-F892-479D-BAC4-57960537AE57}" type="datetimeFigureOut">
              <a:rPr lang="en-GB" smtClean="0"/>
              <a:t>21/09/2020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9807E00-7665-4B80-A1F1-E29B79931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050B459-15F2-4E47-8631-D47A9FF94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ECA1-2626-4B02-8946-6C7FCD44A3D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7039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7C60BD-829B-4970-9CC9-864FD9C31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1A9A5AC-7524-4F7A-BE9C-B4BFA49FEB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8569E8-3B4C-4416-8867-8778B3DEB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DDAE-F892-479D-BAC4-57960537AE57}" type="datetimeFigureOut">
              <a:rPr lang="en-GB" smtClean="0"/>
              <a:t>21/09/2020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B98012-CD18-4B28-B2E5-503BEDA67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7A0020D-8A1A-4DAE-8E0A-40DFAB243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ECA1-2626-4B02-8946-6C7FCD44A3D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0397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02B7FC1-F6FA-4874-BA79-F5EC0C16B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A58B7807-8560-4DEB-A268-BCF0A8D190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DFAF399-8926-491C-9465-C45D34B3F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2886343-2E96-48C0-BCF0-BE30C0056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DDAE-F892-479D-BAC4-57960537AE57}" type="datetimeFigureOut">
              <a:rPr lang="en-GB" smtClean="0"/>
              <a:t>21/09/2020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31CADEE-E49B-4613-B030-C92A2ABD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199E36EA-66BA-4D54-A831-9BC4D518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ECA1-2626-4B02-8946-6C7FCD44A3D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4270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CF22F32-EE4E-4218-89BD-769555895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83C1E3C-9FF2-46AD-853D-2788318A6C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40352985-0B61-479B-A056-CD160F87E3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A9F670C7-EF7D-4DD4-BD70-3EDCA198D8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E92F168F-CA14-4B79-B7E9-1BDC71E3AD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1D2EFDA-AFD4-4338-BAB2-157DA0FB8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DDAE-F892-479D-BAC4-57960537AE57}" type="datetimeFigureOut">
              <a:rPr lang="en-GB" smtClean="0"/>
              <a:t>21/09/2020</a:t>
            </a:fld>
            <a:endParaRPr lang="en-GB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ECF5E6C-92E0-4338-B3DB-90FDDF762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DB19AFFE-E8F5-413F-83CF-C298BFC2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ECA1-2626-4B02-8946-6C7FCD44A3D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0794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19F194A-7DB1-41ED-B5EB-27261145E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937A6B0-AC4C-47ED-9402-695A45F2B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DDAE-F892-479D-BAC4-57960537AE57}" type="datetimeFigureOut">
              <a:rPr lang="en-GB" smtClean="0"/>
              <a:t>21/09/2020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D90EBB2-B86F-4EC5-886C-84590D4E0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D21F954A-64F3-4D32-B8EB-4B99892CD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ECA1-2626-4B02-8946-6C7FCD44A3D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292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C03B66E-A859-484B-88DD-7B8E5F2EA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DDAE-F892-479D-BAC4-57960537AE57}" type="datetimeFigureOut">
              <a:rPr lang="en-GB" smtClean="0"/>
              <a:t>21/09/2020</a:t>
            </a:fld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E971DCCD-2AFC-433C-9CA4-071DDAF1F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EA707C6-FBBF-4771-9108-EF3AC341F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ECA1-2626-4B02-8946-6C7FCD44A3D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743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5B9AE32-90D2-4BD0-91FD-90FE587DCB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CAAA58-F1A5-4A9E-8931-7CB7C771E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C8ACBD78-A646-433C-9329-08BB1F157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6A5427B-3615-44DE-B09F-3839EB29D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DDAE-F892-479D-BAC4-57960537AE57}" type="datetimeFigureOut">
              <a:rPr lang="en-GB" smtClean="0"/>
              <a:t>21/09/2020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CBFFB9A-3F84-43F2-AA39-09F691288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58167D2-0972-4B3A-80B5-33EA1DF3B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ECA1-2626-4B02-8946-6C7FCD44A3D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8970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54FE9FF-22E5-4C33-9317-91C0CBDE3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7B8CB2D6-DB24-493D-A881-ED8E5C6649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58E6684-E49C-492E-9643-53A03B269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BAF0A02-1C7F-4535-997E-054694FF8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DDAE-F892-479D-BAC4-57960537AE57}" type="datetimeFigureOut">
              <a:rPr lang="en-GB" smtClean="0"/>
              <a:t>21/09/2020</a:t>
            </a:fld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D0C0ED8-9C67-40C3-8A28-8977BA72D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4E594F-DDC9-4514-9A20-6D660F43D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2ECA1-2626-4B02-8946-6C7FCD44A3D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6144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55EEA0B0-FC43-4868-A9AF-F4ED8673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9C8637D0-F8D5-408D-B034-94564DD30D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0B4C4E15-D834-4C46-90B9-FBD4B626D7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ADDAE-F892-479D-BAC4-57960537AE57}" type="datetimeFigureOut">
              <a:rPr lang="en-GB" smtClean="0"/>
              <a:t>21/09/2020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EF381D-EF82-4B45-B44D-B5D3DD080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F71DC0B-DB0A-4226-8402-E9A3B616CB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02ECA1-2626-4B02-8946-6C7FCD44A3DA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2727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11163" y="747713"/>
            <a:ext cx="8229600" cy="1143000"/>
          </a:xfrm>
          <a:prstGeom prst="rect">
            <a:avLst/>
          </a:prstGeom>
          <a:ln>
            <a:noFill/>
          </a:ln>
        </p:spPr>
        <p:txBody>
          <a:bodyPr lIns="0" tIns="0" rIns="18288" bIns="0" anchor="b">
            <a:normAutofit fontScale="97500"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 eaLnBrk="1" latinLnBrk="0" hangingPunct="1">
              <a:spcBef>
                <a:spcPct val="0"/>
              </a:spcBef>
              <a:buNone/>
              <a:defRPr kumimoji="0" sz="5600" b="1" kern="1200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ru-RU" dirty="0"/>
          </a:p>
        </p:txBody>
      </p:sp>
      <p:sp>
        <p:nvSpPr>
          <p:cNvPr id="23" name="Content Placeholder 2"/>
          <p:cNvSpPr txBox="1">
            <a:spLocks/>
          </p:cNvSpPr>
          <p:nvPr/>
        </p:nvSpPr>
        <p:spPr>
          <a:xfrm>
            <a:off x="-1950098" y="5846313"/>
            <a:ext cx="7543800" cy="64294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fontAlgn="auto">
              <a:spcAft>
                <a:spcPts val="0"/>
              </a:spcAft>
              <a:tabLst>
                <a:tab pos="2159000" algn="l"/>
              </a:tabLst>
              <a:defRPr/>
            </a:pPr>
            <a:endParaRPr lang="en-US" sz="2400" b="1" i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" name="Group 11"/>
          <p:cNvGrpSpPr/>
          <p:nvPr/>
        </p:nvGrpSpPr>
        <p:grpSpPr>
          <a:xfrm>
            <a:off x="152400" y="228600"/>
            <a:ext cx="2954694" cy="1516224"/>
            <a:chOff x="4674037" y="4822452"/>
            <a:chExt cx="3429000" cy="1939398"/>
          </a:xfrm>
        </p:grpSpPr>
        <p:pic>
          <p:nvPicPr>
            <p:cNvPr id="1034" name="Picture 10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764" t="13971" r="1854" b="38441"/>
            <a:stretch/>
          </p:blipFill>
          <p:spPr bwMode="auto">
            <a:xfrm>
              <a:off x="5091084" y="4822452"/>
              <a:ext cx="2424123" cy="109618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4674037" y="6023248"/>
              <a:ext cx="3429000" cy="73860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Institute of Molecular Biology 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i="1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NAS,  </a:t>
              </a:r>
              <a:r>
                <a:rPr lang="en-US" sz="14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Armenia</a:t>
              </a:r>
              <a:endParaRPr lang="ru-RU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</p:grpSp>
      <p:sp>
        <p:nvSpPr>
          <p:cNvPr id="9" name="Title 3"/>
          <p:cNvSpPr txBox="1">
            <a:spLocks/>
          </p:cNvSpPr>
          <p:nvPr/>
        </p:nvSpPr>
        <p:spPr>
          <a:xfrm>
            <a:off x="152400" y="1890713"/>
            <a:ext cx="8915400" cy="2743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Bef>
                <a:spcPct val="0"/>
              </a:spcBef>
              <a:defRPr/>
            </a:pPr>
            <a:endParaRPr lang="en-US" sz="4000" b="1" dirty="0" smtClean="0">
              <a:ln w="10541" cmpd="sng">
                <a:solidFill>
                  <a:schemeClr val="tx1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40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Bioinformatics methods </a:t>
            </a:r>
          </a:p>
          <a:p>
            <a:pPr algn="ctr">
              <a:spcBef>
                <a:spcPct val="0"/>
              </a:spcBef>
              <a:defRPr/>
            </a:pPr>
            <a:r>
              <a:rPr lang="en-US" sz="4000" b="1" dirty="0" smtClean="0">
                <a:ln w="10541" cmpd="sng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in population genetics</a:t>
            </a:r>
          </a:p>
          <a:p>
            <a:pPr algn="ctr">
              <a:spcBef>
                <a:spcPct val="0"/>
              </a:spcBef>
              <a:defRPr/>
            </a:pPr>
            <a:endParaRPr lang="en-US" sz="4000" b="1" dirty="0" smtClean="0">
              <a:ln w="10541" cmpd="sng">
                <a:solidFill>
                  <a:schemeClr val="tx1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2964467" y="6100667"/>
            <a:ext cx="6400800" cy="12052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algn="ctr" fontAlgn="auto">
              <a:spcAft>
                <a:spcPts val="1200"/>
              </a:spcAft>
              <a:tabLst>
                <a:tab pos="2159000" algn="l"/>
              </a:tabLst>
              <a:defRPr/>
            </a:pPr>
            <a:r>
              <a:rPr lang="en-US" sz="2800" b="1" dirty="0" err="1" smtClean="0">
                <a:solidFill>
                  <a:schemeClr val="tx1"/>
                </a:solidFill>
                <a:cs typeface="Times New Roman" pitchFamily="18" charset="0"/>
              </a:rPr>
              <a:t>Anahit</a:t>
            </a:r>
            <a:r>
              <a:rPr lang="en-US" sz="2800" b="1" dirty="0" smtClean="0">
                <a:solidFill>
                  <a:schemeClr val="tx1"/>
                </a:solidFill>
                <a:cs typeface="Times New Roman" pitchFamily="18" charset="0"/>
              </a:rPr>
              <a:t> </a:t>
            </a:r>
            <a:r>
              <a:rPr lang="en-US" sz="2800" b="1" dirty="0" err="1" smtClean="0">
                <a:solidFill>
                  <a:schemeClr val="tx1"/>
                </a:solidFill>
                <a:cs typeface="Times New Roman" pitchFamily="18" charset="0"/>
              </a:rPr>
              <a:t>Hovhannisyan</a:t>
            </a:r>
            <a:endParaRPr lang="en-US" sz="2800" b="1" dirty="0" smtClean="0">
              <a:solidFill>
                <a:schemeClr val="tx1"/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661963"/>
      </p:ext>
    </p:extLst>
  </p:cSld>
  <p:clrMapOvr>
    <a:masterClrMapping/>
  </p:clrMapOvr>
  <p:transition advTm="23844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542361" cy="5804507"/>
          </a:xfrm>
        </p:spPr>
        <p:txBody>
          <a:bodyPr>
            <a:normAutofit/>
          </a:bodyPr>
          <a:lstStyle/>
          <a:p>
            <a:r>
              <a:rPr lang="en-US" sz="2800" i="1" dirty="0"/>
              <a:t>Principal Component </a:t>
            </a:r>
            <a:r>
              <a:rPr lang="en-US" sz="2800" i="1" dirty="0" smtClean="0"/>
              <a:t>Analysis </a:t>
            </a:r>
            <a:r>
              <a:rPr lang="en-US" sz="2000" i="1" dirty="0" smtClean="0"/>
              <a:t>(EIGENSOFT software, </a:t>
            </a:r>
            <a:r>
              <a:rPr lang="en-US" sz="2000" i="1" dirty="0" err="1" smtClean="0"/>
              <a:t>smartpca</a:t>
            </a:r>
            <a:r>
              <a:rPr lang="en-US" sz="2000" i="1" dirty="0" smtClean="0"/>
              <a:t>)</a:t>
            </a:r>
            <a:endParaRPr lang="en-US" sz="2000" i="1" dirty="0"/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609600" y="0"/>
            <a:ext cx="806127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Visualizing and inferring population structure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228600" y="1957030"/>
            <a:ext cx="5182299" cy="4900970"/>
            <a:chOff x="0" y="2209800"/>
            <a:chExt cx="5182299" cy="490097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60" b="12201"/>
            <a:stretch/>
          </p:blipFill>
          <p:spPr>
            <a:xfrm>
              <a:off x="0" y="2209800"/>
              <a:ext cx="5182299" cy="490097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TextBox 11"/>
            <p:cNvSpPr txBox="1"/>
            <p:nvPr/>
          </p:nvSpPr>
          <p:spPr>
            <a:xfrm>
              <a:off x="2286000" y="2286000"/>
              <a:ext cx="23284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/>
                <a:t>PC1 (1.33)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0" y="2438400"/>
              <a:ext cx="23284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 smtClean="0">
                  <a:solidFill>
                    <a:srgbClr val="FF0000"/>
                  </a:solidFill>
                </a:rPr>
                <a:t>Europe</a:t>
              </a:r>
              <a:endParaRPr lang="en-US" sz="14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38200" y="4343400"/>
              <a:ext cx="23284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 smtClean="0">
                  <a:solidFill>
                    <a:srgbClr val="FF0000"/>
                  </a:solidFill>
                </a:rPr>
                <a:t>North Caucasus</a:t>
              </a:r>
              <a:endParaRPr lang="en-US" sz="14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819400" y="2767370"/>
              <a:ext cx="23284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 smtClean="0">
                  <a:solidFill>
                    <a:srgbClr val="FF0000"/>
                  </a:solidFill>
                </a:rPr>
                <a:t>Central Asia</a:t>
              </a:r>
              <a:endParaRPr lang="en-US" sz="14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43200" y="5181600"/>
              <a:ext cx="23284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 smtClean="0">
                  <a:solidFill>
                    <a:srgbClr val="FF0000"/>
                  </a:solidFill>
                </a:rPr>
                <a:t>South Asia</a:t>
              </a:r>
              <a:endParaRPr lang="en-US" sz="1400" b="1" i="1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-898856" y="4556457"/>
              <a:ext cx="2133600" cy="335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 smtClean="0"/>
                <a:t>PC2(0.69)</a:t>
              </a:r>
              <a:endParaRPr lang="en-US" sz="1400" b="1" i="1" dirty="0"/>
            </a:p>
          </p:txBody>
        </p:sp>
      </p:grp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/>
          <a:srcRect l="8333" t="12241" r="4957" b="7878"/>
          <a:stretch/>
        </p:blipFill>
        <p:spPr>
          <a:xfrm>
            <a:off x="4419600" y="1676400"/>
            <a:ext cx="4419600" cy="381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33" name="Group 32"/>
          <p:cNvGrpSpPr/>
          <p:nvPr/>
        </p:nvGrpSpPr>
        <p:grpSpPr>
          <a:xfrm>
            <a:off x="3276600" y="1524000"/>
            <a:ext cx="5867400" cy="5175321"/>
            <a:chOff x="3584105" y="1651376"/>
            <a:chExt cx="5708159" cy="535790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84105" y="1651376"/>
              <a:ext cx="5559895" cy="520662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2" name="TextBox 21"/>
            <p:cNvSpPr txBox="1"/>
            <p:nvPr/>
          </p:nvSpPr>
          <p:spPr>
            <a:xfrm>
              <a:off x="5717705" y="1727576"/>
              <a:ext cx="2133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 smtClean="0"/>
                <a:t>PC1 (1.36)</a:t>
              </a:r>
              <a:endParaRPr lang="en-US" sz="1400" b="1" i="1" dirty="0"/>
            </a:p>
          </p:txBody>
        </p:sp>
        <p:sp>
          <p:nvSpPr>
            <p:cNvPr id="23" name="TextBox 22"/>
            <p:cNvSpPr txBox="1"/>
            <p:nvPr/>
          </p:nvSpPr>
          <p:spPr>
            <a:xfrm rot="16200000">
              <a:off x="2671194" y="2869087"/>
              <a:ext cx="21336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 smtClean="0"/>
                <a:t>PC2 (0.79)</a:t>
              </a:r>
              <a:endParaRPr lang="en-US" sz="1400" b="1" i="1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0855" y="5280235"/>
              <a:ext cx="3541409" cy="17290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32" name="Group 31"/>
          <p:cNvGrpSpPr/>
          <p:nvPr/>
        </p:nvGrpSpPr>
        <p:grpSpPr>
          <a:xfrm rot="19898264">
            <a:off x="1263078" y="4549684"/>
            <a:ext cx="2348354" cy="778132"/>
            <a:chOff x="3390593" y="4688879"/>
            <a:chExt cx="2650737" cy="894630"/>
          </a:xfrm>
        </p:grpSpPr>
        <p:sp>
          <p:nvSpPr>
            <p:cNvPr id="9" name="TextBox 8"/>
            <p:cNvSpPr txBox="1"/>
            <p:nvPr/>
          </p:nvSpPr>
          <p:spPr>
            <a:xfrm rot="794120">
              <a:off x="3390593" y="4688879"/>
              <a:ext cx="2650737" cy="519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i="1" dirty="0" err="1" smtClean="0">
                  <a:solidFill>
                    <a:sysClr val="windowText" lastClr="000000"/>
                  </a:solidFill>
                </a:rPr>
                <a:t>aDNA</a:t>
              </a:r>
              <a:r>
                <a:rPr lang="en-US" sz="2000" b="1" i="1" dirty="0" smtClean="0">
                  <a:solidFill>
                    <a:sysClr val="windowText" lastClr="000000"/>
                  </a:solidFill>
                </a:rPr>
                <a:t> projection</a:t>
              </a:r>
              <a:endParaRPr lang="en-US" sz="2000" b="1" i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Right Arrow 4"/>
            <p:cNvSpPr/>
            <p:nvPr/>
          </p:nvSpPr>
          <p:spPr bwMode="auto">
            <a:xfrm rot="771251">
              <a:off x="3715785" y="4997540"/>
              <a:ext cx="2291781" cy="585969"/>
            </a:xfrm>
            <a:prstGeom prst="rightArrow">
              <a:avLst/>
            </a:prstGeom>
            <a:solidFill>
              <a:srgbClr val="C00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37036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73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425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26" t="4730"/>
          <a:stretch/>
        </p:blipFill>
        <p:spPr bwMode="auto">
          <a:xfrm>
            <a:off x="1604865" y="1543973"/>
            <a:ext cx="6420044" cy="52722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52400" y="838200"/>
            <a:ext cx="8542361" cy="5804507"/>
          </a:xfrm>
        </p:spPr>
        <p:txBody>
          <a:bodyPr>
            <a:normAutofit/>
          </a:bodyPr>
          <a:lstStyle/>
          <a:p>
            <a:r>
              <a:rPr lang="en-US" sz="2800" i="1" dirty="0"/>
              <a:t>Principal Component </a:t>
            </a:r>
            <a:r>
              <a:rPr lang="en-US" sz="2800" i="1" dirty="0" smtClean="0"/>
              <a:t>Analysis </a:t>
            </a:r>
            <a:r>
              <a:rPr lang="en-US" sz="2000" i="1" dirty="0" smtClean="0"/>
              <a:t>(EIGENSOFT software, </a:t>
            </a:r>
            <a:r>
              <a:rPr lang="en-US" sz="2000" i="1" dirty="0" err="1" smtClean="0"/>
              <a:t>smartpca</a:t>
            </a:r>
            <a:r>
              <a:rPr lang="en-US" sz="2000" i="1" dirty="0" smtClean="0"/>
              <a:t>)</a:t>
            </a:r>
            <a:endParaRPr lang="en-US" sz="2000" i="1" dirty="0"/>
          </a:p>
        </p:txBody>
      </p:sp>
      <p:sp>
        <p:nvSpPr>
          <p:cNvPr id="3" name="Rectangle 2"/>
          <p:cNvSpPr/>
          <p:nvPr/>
        </p:nvSpPr>
        <p:spPr>
          <a:xfrm>
            <a:off x="5930283" y="6409071"/>
            <a:ext cx="30830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err="1"/>
              <a:t>Novembre</a:t>
            </a:r>
            <a:r>
              <a:rPr lang="en-GB" i="1" dirty="0"/>
              <a:t> et al</a:t>
            </a:r>
            <a:r>
              <a:rPr lang="en-GB" i="1" dirty="0" smtClean="0"/>
              <a:t>., 2008, Nature</a:t>
            </a:r>
            <a:r>
              <a:rPr lang="en-GB" i="1" dirty="0"/>
              <a:t> 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7819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8182" b="13196"/>
          <a:stretch/>
        </p:blipFill>
        <p:spPr>
          <a:xfrm>
            <a:off x="3886199" y="4929732"/>
            <a:ext cx="1195305" cy="1638011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28601" y="972023"/>
            <a:ext cx="8229600" cy="5496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2800" i="1" dirty="0" smtClean="0"/>
              <a:t>ADMIXTURE analysis </a:t>
            </a:r>
            <a:endParaRPr lang="en-US" sz="2400" i="1" dirty="0" smtClean="0"/>
          </a:p>
          <a:p>
            <a:pPr marL="0" indent="0" algn="ctr">
              <a:buNone/>
            </a:pPr>
            <a:r>
              <a:rPr lang="en-US" sz="2000" i="1" dirty="0" smtClean="0"/>
              <a:t>N samples, M populations</a:t>
            </a:r>
            <a:endParaRPr lang="en-US" sz="2000" i="1" dirty="0"/>
          </a:p>
          <a:p>
            <a:pPr marL="0" indent="0" algn="ctr">
              <a:buNone/>
            </a:pPr>
            <a:r>
              <a:rPr lang="en-US" sz="2000" i="1" dirty="0" smtClean="0"/>
              <a:t>Hypothesis - K=3 ancestral populations</a:t>
            </a:r>
          </a:p>
          <a:p>
            <a:pPr algn="ctr"/>
            <a:endParaRPr lang="en-US" sz="2800" i="1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3634" y="-18577"/>
            <a:ext cx="806127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Visualizing and inferring population structure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9125" y="5195792"/>
            <a:ext cx="132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err="1" smtClean="0"/>
              <a:t>Imput</a:t>
            </a:r>
            <a:r>
              <a:rPr lang="en-US" b="1" i="1" dirty="0" smtClean="0"/>
              <a:t> of K ancestral </a:t>
            </a:r>
          </a:p>
          <a:p>
            <a:pPr algn="just"/>
            <a:r>
              <a:rPr lang="en-US" b="1" i="1" dirty="0" smtClean="0"/>
              <a:t>populations</a:t>
            </a:r>
            <a:endParaRPr 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3832254" y="6490782"/>
            <a:ext cx="358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Sample N 1</a:t>
            </a:r>
            <a:endParaRPr lang="en-US" b="1" i="1" dirty="0"/>
          </a:p>
        </p:txBody>
      </p:sp>
      <p:sp>
        <p:nvSpPr>
          <p:cNvPr id="9" name="Right Arrow 8"/>
          <p:cNvSpPr/>
          <p:nvPr/>
        </p:nvSpPr>
        <p:spPr bwMode="auto">
          <a:xfrm rot="5400000">
            <a:off x="4019323" y="2348915"/>
            <a:ext cx="673943" cy="445386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7036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75742" y="2901783"/>
            <a:ext cx="387167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/>
              <a:t>ADMIXTURE  </a:t>
            </a:r>
            <a:r>
              <a:rPr lang="en-US" sz="2000" i="1" dirty="0" smtClean="0"/>
              <a:t>software</a:t>
            </a:r>
          </a:p>
          <a:p>
            <a:pPr algn="ctr"/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en-US" i="1" dirty="0" smtClean="0">
                <a:solidFill>
                  <a:schemeClr val="accent2">
                    <a:lumMod val="50000"/>
                  </a:schemeClr>
                </a:solidFill>
              </a:rPr>
              <a:t>ncestral population N1-20%, </a:t>
            </a:r>
          </a:p>
          <a:p>
            <a:pPr algn="ctr"/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en-US" i="1" dirty="0" smtClean="0">
                <a:solidFill>
                  <a:schemeClr val="accent2">
                    <a:lumMod val="50000"/>
                  </a:schemeClr>
                </a:solidFill>
              </a:rPr>
              <a:t>ncestral population N2-60%, </a:t>
            </a:r>
          </a:p>
          <a:p>
            <a:pPr algn="ctr"/>
            <a:r>
              <a:rPr lang="en-US" i="1" dirty="0">
                <a:solidFill>
                  <a:schemeClr val="accent2">
                    <a:lumMod val="50000"/>
                  </a:schemeClr>
                </a:solidFill>
              </a:rPr>
              <a:t>a</a:t>
            </a:r>
            <a:r>
              <a:rPr lang="en-US" i="1" dirty="0" smtClean="0">
                <a:solidFill>
                  <a:schemeClr val="accent2">
                    <a:lumMod val="50000"/>
                  </a:schemeClr>
                </a:solidFill>
              </a:rPr>
              <a:t>ncestral population N3-20%</a:t>
            </a:r>
            <a:endParaRPr lang="en-US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5400000">
            <a:off x="4023537" y="4222521"/>
            <a:ext cx="776085" cy="445386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7036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901422" y="3810001"/>
            <a:ext cx="3107073" cy="2865448"/>
            <a:chOff x="5901422" y="3810001"/>
            <a:chExt cx="3107073" cy="2865448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3886" y="3810001"/>
              <a:ext cx="3054609" cy="2865448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 rot="16200000">
              <a:off x="5646490" y="4946015"/>
              <a:ext cx="879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smtClean="0"/>
                <a:t>error</a:t>
              </a:r>
              <a:endParaRPr lang="en-US" b="1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85491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79042" y="972023"/>
            <a:ext cx="8560157" cy="5792747"/>
            <a:chOff x="152400" y="762000"/>
            <a:chExt cx="8839200" cy="5791200"/>
          </a:xfrm>
        </p:grpSpPr>
        <p:grpSp>
          <p:nvGrpSpPr>
            <p:cNvPr id="6" name="Group 5"/>
            <p:cNvGrpSpPr/>
            <p:nvPr/>
          </p:nvGrpSpPr>
          <p:grpSpPr>
            <a:xfrm>
              <a:off x="152400" y="762000"/>
              <a:ext cx="8839200" cy="5791200"/>
              <a:chOff x="0" y="762000"/>
              <a:chExt cx="8839200" cy="5791200"/>
            </a:xfrm>
          </p:grpSpPr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318" b="3874"/>
              <a:stretch>
                <a:fillRect/>
              </a:stretch>
            </p:blipFill>
            <p:spPr bwMode="auto">
              <a:xfrm>
                <a:off x="4724400" y="762000"/>
                <a:ext cx="4114800" cy="579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r="-10" b="3874"/>
              <a:stretch>
                <a:fillRect/>
              </a:stretch>
            </p:blipFill>
            <p:spPr bwMode="auto">
              <a:xfrm>
                <a:off x="0" y="762000"/>
                <a:ext cx="4724400" cy="5791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</p:grpSp>
        <p:cxnSp>
          <p:nvCxnSpPr>
            <p:cNvPr id="7" name="Straight Connector 6"/>
            <p:cNvCxnSpPr/>
            <p:nvPr/>
          </p:nvCxnSpPr>
          <p:spPr>
            <a:xfrm>
              <a:off x="305790" y="2850078"/>
              <a:ext cx="3810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Title 1"/>
          <p:cNvSpPr txBox="1">
            <a:spLocks/>
          </p:cNvSpPr>
          <p:nvPr/>
        </p:nvSpPr>
        <p:spPr>
          <a:xfrm>
            <a:off x="603634" y="-18577"/>
            <a:ext cx="8061278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Visualizing and inferring population structure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04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48791" y="-33711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Haplotype-based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1937089" y="20574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i="1" dirty="0" err="1" smtClean="0">
                <a:latin typeface="+mn-lt"/>
                <a:ea typeface="+mn-ea"/>
                <a:cs typeface="+mn-cs"/>
              </a:rPr>
              <a:t>Chromopainter</a:t>
            </a:r>
            <a:endParaRPr lang="en-US" sz="2000" i="1" dirty="0">
              <a:latin typeface="+mn-lt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2739"/>
          <a:stretch/>
        </p:blipFill>
        <p:spPr>
          <a:xfrm>
            <a:off x="304800" y="2819400"/>
            <a:ext cx="4468131" cy="14787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1218484" y="1066800"/>
            <a:ext cx="7391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latin typeface="+mn-lt"/>
                <a:ea typeface="+mn-ea"/>
                <a:cs typeface="+mn-cs"/>
              </a:rPr>
              <a:t>Phasing </a:t>
            </a:r>
            <a:r>
              <a:rPr lang="en-US" sz="2400" i="1" dirty="0" smtClean="0">
                <a:latin typeface="+mn-lt"/>
                <a:ea typeface="+mn-ea"/>
                <a:cs typeface="+mn-cs"/>
              </a:rPr>
              <a:t>(</a:t>
            </a:r>
            <a:r>
              <a:rPr lang="en-US" sz="2000" i="1" dirty="0" smtClean="0">
                <a:latin typeface="+mn-lt"/>
                <a:ea typeface="+mn-ea"/>
                <a:cs typeface="+mn-cs"/>
              </a:rPr>
              <a:t>SHAPIT, BEAGLE 4.1</a:t>
            </a:r>
            <a:r>
              <a:rPr lang="en-US" sz="2400" i="1" dirty="0" smtClean="0">
                <a:latin typeface="+mn-lt"/>
                <a:ea typeface="+mn-ea"/>
                <a:cs typeface="+mn-cs"/>
              </a:rPr>
              <a:t>)</a:t>
            </a:r>
            <a:endParaRPr lang="en-US" sz="2400" i="1" dirty="0">
              <a:latin typeface="+mn-lt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243193" y="706799"/>
            <a:ext cx="289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Gentype</a:t>
            </a:r>
            <a:r>
              <a:rPr lang="en-US" sz="2400" dirty="0" smtClean="0"/>
              <a:t> data</a:t>
            </a:r>
            <a:endParaRPr lang="en-US" sz="2400" dirty="0"/>
          </a:p>
        </p:txBody>
      </p:sp>
      <p:sp>
        <p:nvSpPr>
          <p:cNvPr id="11" name="Right Arrow 10"/>
          <p:cNvSpPr/>
          <p:nvPr/>
        </p:nvSpPr>
        <p:spPr bwMode="auto">
          <a:xfrm rot="5400000">
            <a:off x="1965799" y="1141009"/>
            <a:ext cx="396797" cy="369186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7036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5400000">
            <a:off x="1967515" y="1832652"/>
            <a:ext cx="376890" cy="369186"/>
          </a:xfrm>
          <a:prstGeom prst="rightArrow">
            <a:avLst/>
          </a:prstGeom>
          <a:solidFill>
            <a:srgbClr val="C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37036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73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pic>
        <p:nvPicPr>
          <p:cNvPr id="4" name="Picture 2" descr="Картинки по запросу phasing chromosom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5930" y="744559"/>
            <a:ext cx="2380891" cy="35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3005" r="10431"/>
          <a:stretch/>
        </p:blipFill>
        <p:spPr>
          <a:xfrm rot="16200000">
            <a:off x="4695193" y="3534409"/>
            <a:ext cx="2324097" cy="4094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Bent-Up Arrow 5"/>
          <p:cNvSpPr/>
          <p:nvPr/>
        </p:nvSpPr>
        <p:spPr>
          <a:xfrm rot="5400000">
            <a:off x="2553416" y="4343400"/>
            <a:ext cx="838200" cy="990600"/>
          </a:xfrm>
          <a:prstGeom prst="bentUp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159210" y="3989532"/>
            <a:ext cx="1642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err="1"/>
              <a:t>fineSTRUCTURE</a:t>
            </a:r>
            <a:endParaRPr lang="en-US" i="1" dirty="0"/>
          </a:p>
        </p:txBody>
      </p:sp>
      <p:sp>
        <p:nvSpPr>
          <p:cNvPr id="15" name="Rectangle 14"/>
          <p:cNvSpPr/>
          <p:nvPr/>
        </p:nvSpPr>
        <p:spPr>
          <a:xfrm>
            <a:off x="1218294" y="2057400"/>
            <a:ext cx="289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Haplotype data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0951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437" r="38379"/>
          <a:stretch/>
        </p:blipFill>
        <p:spPr>
          <a:xfrm>
            <a:off x="437232" y="1143000"/>
            <a:ext cx="8025634" cy="53113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321767" y="-762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Haplotype-based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191000" y="1219200"/>
            <a:ext cx="4826358" cy="442351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4 % </a:t>
            </a:r>
            <a:r>
              <a:rPr lang="en-US" sz="2400" dirty="0" smtClean="0">
                <a:latin typeface="+mn-lt"/>
                <a:ea typeface="+mn-ea"/>
                <a:cs typeface="+mn-cs"/>
              </a:rPr>
              <a:t>of Armenian genetic links to Han</a:t>
            </a:r>
            <a:endParaRPr lang="en-US" sz="2800" dirty="0">
              <a:latin typeface="+mn-lt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13042" y="6408011"/>
            <a:ext cx="30907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i="1" dirty="0" err="1" smtClean="0"/>
              <a:t>Hellenthal</a:t>
            </a:r>
            <a:r>
              <a:rPr lang="en-GB" i="1" dirty="0" smtClean="0"/>
              <a:t> et </a:t>
            </a:r>
            <a:r>
              <a:rPr lang="en-GB" i="1" dirty="0"/>
              <a:t>al</a:t>
            </a:r>
            <a:r>
              <a:rPr lang="en-GB" i="1" dirty="0" smtClean="0"/>
              <a:t>., 2014, Science</a:t>
            </a:r>
            <a:r>
              <a:rPr lang="en-GB" i="1" dirty="0"/>
              <a:t> 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64784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8498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Simulation methods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sz="3200" i="1" dirty="0" smtClean="0">
                <a:solidFill>
                  <a:schemeClr val="accent1">
                    <a:lumMod val="75000"/>
                  </a:schemeClr>
                </a:solidFill>
              </a:rPr>
              <a:t>BEAST, ABC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)</a:t>
            </a:r>
            <a:r>
              <a:rPr lang="en-US" sz="2800" dirty="0"/>
              <a:t/>
            </a:r>
            <a:br>
              <a:rPr lang="en-US" sz="2800" dirty="0"/>
            </a:b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074" name="Picture 2" descr="Schematic of different demographic models for the Out-of-Africa dispersal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04"/>
          <a:stretch/>
        </p:blipFill>
        <p:spPr bwMode="auto">
          <a:xfrm>
            <a:off x="838200" y="1143000"/>
            <a:ext cx="7634785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61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="" xmlns:a16="http://schemas.microsoft.com/office/drawing/2014/main" id="{3BE76268-EA8F-4B6D-B21D-89F53BFB0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sharpenSoften amount="-25000"/>
                    </a14:imgEffect>
                    <a14:imgEffect>
                      <a14:colorTemperature colorTemp="2214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65760" y="2861396"/>
            <a:ext cx="8616461" cy="70788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spc="50" dirty="0">
                <a:ln w="0"/>
                <a:solidFill>
                  <a:schemeClr val="accent4">
                    <a:lumMod val="50000"/>
                  </a:schemeClr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GENOMIC HISTORY OF ARMENIANS</a:t>
            </a:r>
          </a:p>
        </p:txBody>
      </p:sp>
    </p:spTree>
    <p:extLst>
      <p:ext uri="{BB962C8B-B14F-4D97-AF65-F5344CB8AC3E}">
        <p14:creationId xmlns:p14="http://schemas.microsoft.com/office/powerpoint/2010/main" val="24754195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BF1F4A96-CF8A-47BB-B17A-D2F4CDADE256}"/>
              </a:ext>
            </a:extLst>
          </p:cNvPr>
          <p:cNvGrpSpPr/>
          <p:nvPr/>
        </p:nvGrpSpPr>
        <p:grpSpPr>
          <a:xfrm>
            <a:off x="463512" y="411602"/>
            <a:ext cx="8980920" cy="5799558"/>
            <a:chOff x="327032" y="824429"/>
            <a:chExt cx="8980920" cy="5799558"/>
          </a:xfrm>
        </p:grpSpPr>
        <p:pic>
          <p:nvPicPr>
            <p:cNvPr id="4" name="Content Placeholder 3">
              <a:extLst>
                <a:ext uri="{FF2B5EF4-FFF2-40B4-BE49-F238E27FC236}">
                  <a16:creationId xmlns="" xmlns:a16="http://schemas.microsoft.com/office/drawing/2014/main" id="{A7F89293-3588-4719-8321-5CD8EA9C16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72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638" t="43894" r="1199" b="5986"/>
            <a:stretch/>
          </p:blipFill>
          <p:spPr bwMode="auto">
            <a:xfrm>
              <a:off x="808386" y="1605262"/>
              <a:ext cx="7405346" cy="50187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509AD4F8-F9DC-4673-A7C1-3AD32D369893}"/>
                </a:ext>
              </a:extLst>
            </p:cNvPr>
            <p:cNvSpPr txBox="1"/>
            <p:nvPr/>
          </p:nvSpPr>
          <p:spPr>
            <a:xfrm>
              <a:off x="6074202" y="3989252"/>
              <a:ext cx="209242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Armenian</a:t>
              </a:r>
            </a:p>
            <a:p>
              <a:r>
                <a:rPr lang="en-US" sz="1600" b="1" dirty="0">
                  <a:solidFill>
                    <a:schemeClr val="bg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 Highland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EC77009F-E328-4629-9FFB-C49111A2E7A3}"/>
                </a:ext>
              </a:extLst>
            </p:cNvPr>
            <p:cNvSpPr txBox="1"/>
            <p:nvPr/>
          </p:nvSpPr>
          <p:spPr>
            <a:xfrm>
              <a:off x="4692530" y="4340284"/>
              <a:ext cx="16621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b="1">
                  <a:solidFill>
                    <a:schemeClr val="bg1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600" dirty="0">
                  <a:solidFill>
                    <a:schemeClr val="tx1"/>
                  </a:solidFill>
                </a:rPr>
                <a:t>Anatolian</a:t>
              </a:r>
            </a:p>
            <a:p>
              <a:r>
                <a:rPr lang="en-US" sz="1600" dirty="0">
                  <a:solidFill>
                    <a:schemeClr val="tx1"/>
                  </a:solidFill>
                </a:rPr>
                <a:t> Plateau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F4F94F76-19D6-40C4-AC89-19535B8B2BB2}"/>
                </a:ext>
              </a:extLst>
            </p:cNvPr>
            <p:cNvSpPr txBox="1"/>
            <p:nvPr/>
          </p:nvSpPr>
          <p:spPr>
            <a:xfrm>
              <a:off x="6140917" y="3454969"/>
              <a:ext cx="2157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2000" b="1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</a:lstStyle>
            <a:p>
              <a:r>
                <a:rPr lang="en-US" sz="1600" dirty="0"/>
                <a:t>Caucasus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EFF48F20-9ED3-41F9-ABFD-44916288A26B}"/>
                </a:ext>
              </a:extLst>
            </p:cNvPr>
            <p:cNvSpPr txBox="1"/>
            <p:nvPr/>
          </p:nvSpPr>
          <p:spPr>
            <a:xfrm>
              <a:off x="7289402" y="4590992"/>
              <a:ext cx="2018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Iranian </a:t>
              </a:r>
            </a:p>
            <a:p>
              <a:r>
                <a:rPr lang="en-US" sz="1600" b="1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Plateau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01F6F1BA-5F04-478F-A327-24ECFCF8C442}"/>
                </a:ext>
              </a:extLst>
            </p:cNvPr>
            <p:cNvSpPr txBox="1"/>
            <p:nvPr/>
          </p:nvSpPr>
          <p:spPr>
            <a:xfrm>
              <a:off x="5911577" y="5521424"/>
              <a:ext cx="21577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1600" b="1" dirty="0"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Fertile Crescent</a:t>
              </a:r>
              <a:endParaRPr lang="en-US" sz="16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="" xmlns:a16="http://schemas.microsoft.com/office/drawing/2014/main" id="{2B266E8E-9978-494F-8860-58EF5E6F1644}"/>
                </a:ext>
              </a:extLst>
            </p:cNvPr>
            <p:cNvSpPr txBox="1">
              <a:spLocks/>
            </p:cNvSpPr>
            <p:nvPr/>
          </p:nvSpPr>
          <p:spPr>
            <a:xfrm>
              <a:off x="327032" y="824429"/>
              <a:ext cx="7886700" cy="4351338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dirty="0">
                  <a:solidFill>
                    <a:schemeClr val="accent1">
                      <a:lumMod val="50000"/>
                    </a:schemeClr>
                  </a:solidFill>
                </a:rPr>
                <a:t>Geographical position of the Armenian Highland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0059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C7567960-4AA2-4283-818F-62F347D24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438" y="2369377"/>
            <a:ext cx="5714008" cy="3698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 result for armenian taraz">
            <a:extLst>
              <a:ext uri="{FF2B5EF4-FFF2-40B4-BE49-F238E27FC236}">
                <a16:creationId xmlns="" xmlns:a16="http://schemas.microsoft.com/office/drawing/2014/main" id="{92AA6BEA-6B98-4921-8BCA-6C8451D3B2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2493"/>
          <a:stretch/>
        </p:blipFill>
        <p:spPr bwMode="auto">
          <a:xfrm>
            <a:off x="7021083" y="564473"/>
            <a:ext cx="1482256" cy="342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àrmenian ancient book">
            <a:extLst>
              <a:ext uri="{FF2B5EF4-FFF2-40B4-BE49-F238E27FC236}">
                <a16:creationId xmlns="" xmlns:a16="http://schemas.microsoft.com/office/drawing/2014/main" id="{FEB9D101-3C18-4187-A534-63B0CB68E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5421"/>
          <a:stretch/>
        </p:blipFill>
        <p:spPr bwMode="auto">
          <a:xfrm>
            <a:off x="6114124" y="4270638"/>
            <a:ext cx="2845018" cy="20228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4D8E4DAA-DF78-4F6E-AA49-916824C7918E}"/>
              </a:ext>
            </a:extLst>
          </p:cNvPr>
          <p:cNvSpPr/>
          <p:nvPr/>
        </p:nvSpPr>
        <p:spPr>
          <a:xfrm>
            <a:off x="226373" y="641191"/>
            <a:ext cx="6570212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Strong ethnic and cultural identity of Armenians</a:t>
            </a:r>
          </a:p>
          <a:p>
            <a:pPr marL="285750" indent="-285750" algn="just">
              <a:spcBef>
                <a:spcPts val="6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Armenian</a:t>
            </a:r>
            <a:r>
              <a:rPr lang="ru-RU" sz="2400" dirty="0">
                <a:solidFill>
                  <a:schemeClr val="accent1">
                    <a:lumMod val="50000"/>
                  </a:schemeClr>
                </a:solidFill>
              </a:rPr>
              <a:t> language </a:t>
            </a: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as a separate branch within the Indo-European linguistic family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A6F6D9A7-692C-421A-9066-5173EF83A4C6}"/>
              </a:ext>
            </a:extLst>
          </p:cNvPr>
          <p:cNvSpPr/>
          <p:nvPr/>
        </p:nvSpPr>
        <p:spPr>
          <a:xfrm>
            <a:off x="226373" y="6118334"/>
            <a:ext cx="55413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GB" dirty="0">
                <a:solidFill>
                  <a:srgbClr val="000000"/>
                </a:solidFill>
              </a:rPr>
              <a:t>Diversification of the major Indo-European subfamilies </a:t>
            </a:r>
          </a:p>
          <a:p>
            <a:pPr algn="just"/>
            <a:r>
              <a:rPr lang="en-GB" dirty="0">
                <a:solidFill>
                  <a:srgbClr val="000000"/>
                </a:solidFill>
              </a:rPr>
              <a:t>(</a:t>
            </a:r>
            <a:r>
              <a:rPr lang="en-US" i="1" dirty="0" err="1"/>
              <a:t>Bouckaert</a:t>
            </a:r>
            <a:r>
              <a:rPr lang="en-US" i="1" dirty="0"/>
              <a:t> et al. 2012, Science)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9275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5DF398D-4BF6-43D4-A598-C98B2C55C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0115" y="209838"/>
            <a:ext cx="7886700" cy="914400"/>
          </a:xfrm>
        </p:spPr>
        <p:txBody>
          <a:bodyPr/>
          <a:lstStyle/>
          <a:p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What is population genetics?</a:t>
            </a:r>
            <a:endParaRPr lang="en-GB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100" name="Picture 4" descr="Image result for population genetics">
            <a:extLst>
              <a:ext uri="{FF2B5EF4-FFF2-40B4-BE49-F238E27FC236}">
                <a16:creationId xmlns:a16="http://schemas.microsoft.com/office/drawing/2014/main" xmlns="" id="{3D6F656A-B2B3-413B-8A05-54096BF18F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090" y="1893471"/>
            <a:ext cx="6668992" cy="3557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76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B837FC25-33A7-413B-9865-D653FA88B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29" y="448114"/>
            <a:ext cx="7886700" cy="435133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Long-term genetic isolation of the population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0E3C91EA-DF14-45A1-A6D3-4EEB6DB60CAC}"/>
              </a:ext>
            </a:extLst>
          </p:cNvPr>
          <p:cNvSpPr txBox="1">
            <a:spLocks/>
          </p:cNvSpPr>
          <p:nvPr/>
        </p:nvSpPr>
        <p:spPr>
          <a:xfrm>
            <a:off x="3721290" y="6101514"/>
            <a:ext cx="6896100" cy="308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i="1" dirty="0"/>
              <a:t>Haber et al. 2015, EJHG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1447065-D94C-496A-B385-678567033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4" t="1909"/>
          <a:stretch/>
        </p:blipFill>
        <p:spPr>
          <a:xfrm>
            <a:off x="177421" y="2019870"/>
            <a:ext cx="8790463" cy="2524462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893C3D2D-B71C-4C70-8F42-BE7D8ED8B470}"/>
              </a:ext>
            </a:extLst>
          </p:cNvPr>
          <p:cNvSpPr txBox="1">
            <a:spLocks/>
          </p:cNvSpPr>
          <p:nvPr/>
        </p:nvSpPr>
        <p:spPr>
          <a:xfrm>
            <a:off x="56298" y="4645266"/>
            <a:ext cx="6896100" cy="3083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0070C0"/>
                </a:solidFill>
              </a:rPr>
              <a:t>Time of mixture</a:t>
            </a:r>
          </a:p>
        </p:txBody>
      </p:sp>
    </p:spTree>
    <p:extLst>
      <p:ext uri="{BB962C8B-B14F-4D97-AF65-F5344CB8AC3E}">
        <p14:creationId xmlns:p14="http://schemas.microsoft.com/office/powerpoint/2010/main" val="1421540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../Desktop/mt_arm/manuscript/abc_final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1" r="73824" b="60302"/>
          <a:stretch/>
        </p:blipFill>
        <p:spPr bwMode="auto">
          <a:xfrm>
            <a:off x="859523" y="2108152"/>
            <a:ext cx="2741805" cy="3730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pic>
        <p:nvPicPr>
          <p:cNvPr id="5" name="Picture 4" descr="map_2.pn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79"/>
          <a:stretch/>
        </p:blipFill>
        <p:spPr bwMode="auto">
          <a:xfrm>
            <a:off x="4572000" y="1710560"/>
            <a:ext cx="4120772" cy="435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1"/>
          <p:cNvSpPr txBox="1">
            <a:spLocks/>
          </p:cNvSpPr>
          <p:nvPr/>
        </p:nvSpPr>
        <p:spPr bwMode="auto">
          <a:xfrm>
            <a:off x="3096905" y="5838386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sz="2000" b="1" i="1" dirty="0" err="1"/>
              <a:t>Margaryan</a:t>
            </a:r>
            <a:r>
              <a:rPr lang="en-US" sz="2000" b="1" i="1" dirty="0"/>
              <a:t> et al., 2017, Cur Biol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EED48663-88C6-4F86-B49C-24AD4134D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1228" y="448114"/>
            <a:ext cx="8692771" cy="4351338"/>
          </a:xfrm>
        </p:spPr>
        <p:txBody>
          <a:bodyPr/>
          <a:lstStyle/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Eight millennia of matrilineal genetic continuity</a:t>
            </a:r>
          </a:p>
        </p:txBody>
      </p:sp>
    </p:spTree>
    <p:extLst>
      <p:ext uri="{BB962C8B-B14F-4D97-AF65-F5344CB8AC3E}">
        <p14:creationId xmlns:p14="http://schemas.microsoft.com/office/powerpoint/2010/main" val="143780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6529" y="308995"/>
            <a:ext cx="8458200" cy="838200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002060"/>
                </a:solidFill>
              </a:rPr>
              <a:t>Balkan theory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6031" y="1638316"/>
            <a:ext cx="6532209" cy="4525963"/>
          </a:xfrm>
        </p:spPr>
        <p:txBody>
          <a:bodyPr/>
          <a:lstStyle/>
          <a:p>
            <a:pPr marL="0" indent="0" algn="just">
              <a:buNone/>
            </a:pPr>
            <a:r>
              <a:rPr lang="en-US" sz="2400" i="1" dirty="0">
                <a:solidFill>
                  <a:srgbClr val="0070C0"/>
                </a:solidFill>
              </a:rPr>
              <a:t>“The Armenians were armed like the Phrygians, </a:t>
            </a:r>
          </a:p>
          <a:p>
            <a:pPr marL="0" indent="0" algn="just">
              <a:buNone/>
            </a:pPr>
            <a:endParaRPr lang="en-US" sz="2400" i="1" dirty="0">
              <a:solidFill>
                <a:srgbClr val="0070C0"/>
              </a:solidFill>
            </a:endParaRPr>
          </a:p>
          <a:p>
            <a:pPr marL="0" indent="0" algn="r">
              <a:buNone/>
            </a:pPr>
            <a:endParaRPr lang="en-US" sz="2000" i="1" dirty="0"/>
          </a:p>
        </p:txBody>
      </p:sp>
      <p:pic>
        <p:nvPicPr>
          <p:cNvPr id="3078" name="Picture 6" descr="Картинки по запросу herodot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30" y="133455"/>
            <a:ext cx="2150790" cy="3004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4350382" y="2130037"/>
            <a:ext cx="64211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2400" i="1" dirty="0">
                <a:solidFill>
                  <a:srgbClr val="0070C0"/>
                </a:solidFill>
                <a:latin typeface="+mn-lt"/>
              </a:rPr>
              <a:t>being Phrygian settlers (refugees).”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6346272" y="2768612"/>
            <a:ext cx="24924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just">
              <a:buNone/>
            </a:pPr>
            <a:r>
              <a:rPr lang="en-US" b="1" i="1" dirty="0">
                <a:solidFill>
                  <a:srgbClr val="000000"/>
                </a:solidFill>
              </a:rPr>
              <a:t>Herodotus, History, 7.73</a:t>
            </a:r>
            <a:endParaRPr lang="en-US" b="1" i="1" dirty="0"/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31107BA9-2460-43F5-9282-25229141A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94" t="32050" r="3306" b="6640"/>
          <a:stretch/>
        </p:blipFill>
        <p:spPr>
          <a:xfrm>
            <a:off x="3203927" y="3704174"/>
            <a:ext cx="5482740" cy="2844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2014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="" xmlns:a16="http://schemas.microsoft.com/office/drawing/2014/main" id="{B704778C-A926-4CE3-B9AE-7D7B2FF013F2}"/>
              </a:ext>
            </a:extLst>
          </p:cNvPr>
          <p:cNvGrpSpPr/>
          <p:nvPr/>
        </p:nvGrpSpPr>
        <p:grpSpPr>
          <a:xfrm>
            <a:off x="608680" y="2263612"/>
            <a:ext cx="13242314" cy="4162568"/>
            <a:chOff x="1661823" y="1391478"/>
            <a:chExt cx="9883197" cy="2830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741" t="55809" r="5676" b="11222"/>
            <a:stretch/>
          </p:blipFill>
          <p:spPr>
            <a:xfrm>
              <a:off x="1661823" y="1391478"/>
              <a:ext cx="5891471" cy="2830665"/>
            </a:xfrm>
            <a:prstGeom prst="rect">
              <a:avLst/>
            </a:prstGeom>
          </p:spPr>
        </p:pic>
        <p:sp>
          <p:nvSpPr>
            <p:cNvPr id="3" name="Oval 2">
              <a:extLst>
                <a:ext uri="{FF2B5EF4-FFF2-40B4-BE49-F238E27FC236}">
                  <a16:creationId xmlns="" xmlns:a16="http://schemas.microsoft.com/office/drawing/2014/main" id="{617248D3-ED2D-4F35-84E5-2F4265C67ADE}"/>
                </a:ext>
              </a:extLst>
            </p:cNvPr>
            <p:cNvSpPr/>
            <p:nvPr/>
          </p:nvSpPr>
          <p:spPr>
            <a:xfrm>
              <a:off x="6922216" y="2360967"/>
              <a:ext cx="82800" cy="82800"/>
            </a:xfrm>
            <a:prstGeom prst="ellipse">
              <a:avLst/>
            </a:prstGeom>
            <a:solidFill>
              <a:srgbClr val="EE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5" name="Oval 4">
              <a:extLst>
                <a:ext uri="{FF2B5EF4-FFF2-40B4-BE49-F238E27FC236}">
                  <a16:creationId xmlns="" xmlns:a16="http://schemas.microsoft.com/office/drawing/2014/main" id="{1BC4DBF6-8A9F-41C2-B986-98ECBA06611B}"/>
                </a:ext>
              </a:extLst>
            </p:cNvPr>
            <p:cNvSpPr/>
            <p:nvPr/>
          </p:nvSpPr>
          <p:spPr>
            <a:xfrm>
              <a:off x="6884504" y="2342797"/>
              <a:ext cx="82800" cy="82800"/>
            </a:xfrm>
            <a:prstGeom prst="ellipse">
              <a:avLst/>
            </a:prstGeom>
            <a:solidFill>
              <a:srgbClr val="EE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8" name="Rectangle 7">
              <a:extLst>
                <a:ext uri="{FF2B5EF4-FFF2-40B4-BE49-F238E27FC236}">
                  <a16:creationId xmlns="" xmlns:a16="http://schemas.microsoft.com/office/drawing/2014/main" id="{81494202-ACB1-495D-8D46-21D30E63FE00}"/>
                </a:ext>
              </a:extLst>
            </p:cNvPr>
            <p:cNvSpPr/>
            <p:nvPr/>
          </p:nvSpPr>
          <p:spPr>
            <a:xfrm>
              <a:off x="6798395" y="2265522"/>
              <a:ext cx="82800" cy="82800"/>
            </a:xfrm>
            <a:prstGeom prst="rect">
              <a:avLst/>
            </a:prstGeom>
            <a:solidFill>
              <a:srgbClr val="EE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="" xmlns:a16="http://schemas.microsoft.com/office/drawing/2014/main" id="{17ABE92E-F15C-4BBC-A567-62B58BD024D6}"/>
                </a:ext>
              </a:extLst>
            </p:cNvPr>
            <p:cNvSpPr/>
            <p:nvPr/>
          </p:nvSpPr>
          <p:spPr>
            <a:xfrm>
              <a:off x="6662320" y="2400063"/>
              <a:ext cx="82800" cy="82800"/>
            </a:xfrm>
            <a:prstGeom prst="rect">
              <a:avLst/>
            </a:prstGeom>
            <a:solidFill>
              <a:srgbClr val="EE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 dirty="0"/>
            </a:p>
          </p:txBody>
        </p:sp>
        <p:sp>
          <p:nvSpPr>
            <p:cNvPr id="12" name="Diamond 11">
              <a:extLst>
                <a:ext uri="{FF2B5EF4-FFF2-40B4-BE49-F238E27FC236}">
                  <a16:creationId xmlns="" xmlns:a16="http://schemas.microsoft.com/office/drawing/2014/main" id="{CA5C2005-2891-45EC-9904-D6D22C367AB9}"/>
                </a:ext>
              </a:extLst>
            </p:cNvPr>
            <p:cNvSpPr/>
            <p:nvPr/>
          </p:nvSpPr>
          <p:spPr>
            <a:xfrm>
              <a:off x="6858191" y="2467498"/>
              <a:ext cx="100800" cy="100800"/>
            </a:xfrm>
            <a:prstGeom prst="diamond">
              <a:avLst/>
            </a:prstGeom>
            <a:solidFill>
              <a:srgbClr val="EE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 dirty="0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="" xmlns:a16="http://schemas.microsoft.com/office/drawing/2014/main" id="{DA67BC05-E315-4658-B3A5-D3FA2D954F6B}"/>
                </a:ext>
              </a:extLst>
            </p:cNvPr>
            <p:cNvSpPr/>
            <p:nvPr/>
          </p:nvSpPr>
          <p:spPr>
            <a:xfrm>
              <a:off x="6813900" y="2340495"/>
              <a:ext cx="100800" cy="100800"/>
            </a:xfrm>
            <a:prstGeom prst="triangle">
              <a:avLst/>
            </a:prstGeom>
            <a:solidFill>
              <a:srgbClr val="EE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16" name="Oval 15">
              <a:extLst>
                <a:ext uri="{FF2B5EF4-FFF2-40B4-BE49-F238E27FC236}">
                  <a16:creationId xmlns="" xmlns:a16="http://schemas.microsoft.com/office/drawing/2014/main" id="{BF5D6C7D-A8ED-4369-B201-1486B07B1240}"/>
                </a:ext>
              </a:extLst>
            </p:cNvPr>
            <p:cNvSpPr/>
            <p:nvPr/>
          </p:nvSpPr>
          <p:spPr>
            <a:xfrm>
              <a:off x="7053147" y="2517972"/>
              <a:ext cx="82800" cy="82800"/>
            </a:xfrm>
            <a:prstGeom prst="ellipse">
              <a:avLst/>
            </a:prstGeom>
            <a:solidFill>
              <a:srgbClr val="EE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C89F30BD-0E28-4BE4-8667-94257E630433}"/>
                </a:ext>
              </a:extLst>
            </p:cNvPr>
            <p:cNvSpPr txBox="1"/>
            <p:nvPr/>
          </p:nvSpPr>
          <p:spPr>
            <a:xfrm rot="10800000" flipV="1">
              <a:off x="6706523" y="2445442"/>
              <a:ext cx="90000" cy="142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sz="794" b="1" dirty="0">
                <a:solidFill>
                  <a:schemeClr val="bg1"/>
                </a:solidFill>
              </a:endParaRPr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="" xmlns:a16="http://schemas.microsoft.com/office/drawing/2014/main" id="{60BCF2E3-7231-42C5-8150-E0C05915F01F}"/>
                </a:ext>
              </a:extLst>
            </p:cNvPr>
            <p:cNvSpPr/>
            <p:nvPr/>
          </p:nvSpPr>
          <p:spPr>
            <a:xfrm>
              <a:off x="6725384" y="2358457"/>
              <a:ext cx="100800" cy="100800"/>
            </a:xfrm>
            <a:prstGeom prst="triangle">
              <a:avLst/>
            </a:prstGeom>
            <a:solidFill>
              <a:srgbClr val="EE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="" xmlns:a16="http://schemas.microsoft.com/office/drawing/2014/main" id="{E1C34683-1991-4267-8FCA-B907863FBC5D}"/>
                </a:ext>
              </a:extLst>
            </p:cNvPr>
            <p:cNvSpPr/>
            <p:nvPr/>
          </p:nvSpPr>
          <p:spPr>
            <a:xfrm rot="10800000">
              <a:off x="6723921" y="2275589"/>
              <a:ext cx="100800" cy="100800"/>
            </a:xfrm>
            <a:prstGeom prst="triangle">
              <a:avLst/>
            </a:prstGeom>
            <a:solidFill>
              <a:srgbClr val="EE0000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="" xmlns:a16="http://schemas.microsoft.com/office/drawing/2014/main" id="{161EFA90-849E-456E-A456-F420FFC7C4D6}"/>
                </a:ext>
              </a:extLst>
            </p:cNvPr>
            <p:cNvSpPr/>
            <p:nvPr/>
          </p:nvSpPr>
          <p:spPr>
            <a:xfrm rot="10800000">
              <a:off x="3413570" y="3721002"/>
              <a:ext cx="100800" cy="100800"/>
            </a:xfrm>
            <a:prstGeom prst="triangle">
              <a:avLst/>
            </a:prstGeom>
            <a:solidFill>
              <a:srgbClr val="27408B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23" name="Oval 22">
              <a:extLst>
                <a:ext uri="{FF2B5EF4-FFF2-40B4-BE49-F238E27FC236}">
                  <a16:creationId xmlns="" xmlns:a16="http://schemas.microsoft.com/office/drawing/2014/main" id="{FAE42591-CB0A-4A76-8868-634760E441CD}"/>
                </a:ext>
              </a:extLst>
            </p:cNvPr>
            <p:cNvSpPr/>
            <p:nvPr/>
          </p:nvSpPr>
          <p:spPr>
            <a:xfrm>
              <a:off x="3763056" y="4026446"/>
              <a:ext cx="82800" cy="82800"/>
            </a:xfrm>
            <a:prstGeom prst="ellipse">
              <a:avLst/>
            </a:prstGeom>
            <a:solidFill>
              <a:srgbClr val="27408B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D5762CCF-15FE-414F-B408-50B6F8A98D7A}"/>
                </a:ext>
              </a:extLst>
            </p:cNvPr>
            <p:cNvSpPr/>
            <p:nvPr/>
          </p:nvSpPr>
          <p:spPr>
            <a:xfrm>
              <a:off x="3985025" y="4058846"/>
              <a:ext cx="82800" cy="82800"/>
            </a:xfrm>
            <a:prstGeom prst="rect">
              <a:avLst/>
            </a:prstGeom>
            <a:solidFill>
              <a:srgbClr val="27408B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 dirty="0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="" xmlns:a16="http://schemas.microsoft.com/office/drawing/2014/main" id="{640DE77A-17D0-4AEF-AC5A-891498974229}"/>
                </a:ext>
              </a:extLst>
            </p:cNvPr>
            <p:cNvSpPr/>
            <p:nvPr/>
          </p:nvSpPr>
          <p:spPr>
            <a:xfrm>
              <a:off x="3870440" y="4062546"/>
              <a:ext cx="100800" cy="100800"/>
            </a:xfrm>
            <a:prstGeom prst="triangle">
              <a:avLst/>
            </a:prstGeom>
            <a:solidFill>
              <a:srgbClr val="27408B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9C6FEFD1-319B-42E8-929A-5AC7FD6632B2}"/>
                </a:ext>
              </a:extLst>
            </p:cNvPr>
            <p:cNvSpPr txBox="1"/>
            <p:nvPr/>
          </p:nvSpPr>
          <p:spPr>
            <a:xfrm rot="10800000" flipV="1">
              <a:off x="3845856" y="3927176"/>
              <a:ext cx="90000" cy="1421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GB" sz="794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Diamond 28">
              <a:extLst>
                <a:ext uri="{FF2B5EF4-FFF2-40B4-BE49-F238E27FC236}">
                  <a16:creationId xmlns="" xmlns:a16="http://schemas.microsoft.com/office/drawing/2014/main" id="{47192AD3-E3F5-4259-968C-57A1FEBE1584}"/>
                </a:ext>
              </a:extLst>
            </p:cNvPr>
            <p:cNvSpPr/>
            <p:nvPr/>
          </p:nvSpPr>
          <p:spPr>
            <a:xfrm>
              <a:off x="3324941" y="3708202"/>
              <a:ext cx="100800" cy="100800"/>
            </a:xfrm>
            <a:prstGeom prst="diamond">
              <a:avLst/>
            </a:prstGeom>
            <a:solidFill>
              <a:srgbClr val="27408B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 dirty="0"/>
            </a:p>
          </p:txBody>
        </p:sp>
        <p:sp>
          <p:nvSpPr>
            <p:cNvPr id="30" name="Diamond 29">
              <a:extLst>
                <a:ext uri="{FF2B5EF4-FFF2-40B4-BE49-F238E27FC236}">
                  <a16:creationId xmlns="" xmlns:a16="http://schemas.microsoft.com/office/drawing/2014/main" id="{47377345-8A7A-489B-ACA4-84F0EB704195}"/>
                </a:ext>
              </a:extLst>
            </p:cNvPr>
            <p:cNvSpPr/>
            <p:nvPr/>
          </p:nvSpPr>
          <p:spPr>
            <a:xfrm>
              <a:off x="3522606" y="3557671"/>
              <a:ext cx="100800" cy="100800"/>
            </a:xfrm>
            <a:prstGeom prst="diamond">
              <a:avLst/>
            </a:prstGeom>
            <a:solidFill>
              <a:srgbClr val="27408B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 dirty="0"/>
            </a:p>
          </p:txBody>
        </p:sp>
        <p:sp>
          <p:nvSpPr>
            <p:cNvPr id="32" name="Diamond 31">
              <a:extLst>
                <a:ext uri="{FF2B5EF4-FFF2-40B4-BE49-F238E27FC236}">
                  <a16:creationId xmlns="" xmlns:a16="http://schemas.microsoft.com/office/drawing/2014/main" id="{A230E30C-F5A9-4109-9C80-60C977A51D27}"/>
                </a:ext>
              </a:extLst>
            </p:cNvPr>
            <p:cNvSpPr/>
            <p:nvPr/>
          </p:nvSpPr>
          <p:spPr>
            <a:xfrm>
              <a:off x="3578616" y="3478388"/>
              <a:ext cx="100800" cy="100800"/>
            </a:xfrm>
            <a:prstGeom prst="diamond">
              <a:avLst/>
            </a:prstGeom>
            <a:solidFill>
              <a:srgbClr val="27408B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 dirty="0"/>
            </a:p>
          </p:txBody>
        </p:sp>
        <p:sp>
          <p:nvSpPr>
            <p:cNvPr id="34" name="Isosceles Triangle 33">
              <a:extLst>
                <a:ext uri="{FF2B5EF4-FFF2-40B4-BE49-F238E27FC236}">
                  <a16:creationId xmlns="" xmlns:a16="http://schemas.microsoft.com/office/drawing/2014/main" id="{D8B97E01-3227-404B-9118-9020AE676810}"/>
                </a:ext>
              </a:extLst>
            </p:cNvPr>
            <p:cNvSpPr/>
            <p:nvPr/>
          </p:nvSpPr>
          <p:spPr>
            <a:xfrm rot="10800000">
              <a:off x="3256253" y="2973749"/>
              <a:ext cx="100800" cy="100800"/>
            </a:xfrm>
            <a:prstGeom prst="triangle">
              <a:avLst/>
            </a:prstGeom>
            <a:solidFill>
              <a:srgbClr val="27408B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35" name="Isosceles Triangle 34">
              <a:extLst>
                <a:ext uri="{FF2B5EF4-FFF2-40B4-BE49-F238E27FC236}">
                  <a16:creationId xmlns="" xmlns:a16="http://schemas.microsoft.com/office/drawing/2014/main" id="{5913A721-F673-48BD-9138-CE50506318E7}"/>
                </a:ext>
              </a:extLst>
            </p:cNvPr>
            <p:cNvSpPr/>
            <p:nvPr/>
          </p:nvSpPr>
          <p:spPr>
            <a:xfrm rot="10800000">
              <a:off x="3408653" y="2875429"/>
              <a:ext cx="100800" cy="100800"/>
            </a:xfrm>
            <a:prstGeom prst="triangle">
              <a:avLst/>
            </a:prstGeom>
            <a:solidFill>
              <a:srgbClr val="27408B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="" xmlns:a16="http://schemas.microsoft.com/office/drawing/2014/main" id="{32F852F1-1CEF-4A05-8D77-F030835B319C}"/>
                </a:ext>
              </a:extLst>
            </p:cNvPr>
            <p:cNvSpPr/>
            <p:nvPr/>
          </p:nvSpPr>
          <p:spPr>
            <a:xfrm rot="10800000">
              <a:off x="3339828" y="3072073"/>
              <a:ext cx="100800" cy="100800"/>
            </a:xfrm>
            <a:prstGeom prst="triangle">
              <a:avLst/>
            </a:prstGeom>
            <a:solidFill>
              <a:srgbClr val="27408B"/>
            </a:solidFill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588"/>
            </a:p>
          </p:txBody>
        </p:sp>
        <p:sp>
          <p:nvSpPr>
            <p:cNvPr id="6" name="Rectangle 5">
              <a:extLst>
                <a:ext uri="{FF2B5EF4-FFF2-40B4-BE49-F238E27FC236}">
                  <a16:creationId xmlns="" xmlns:a16="http://schemas.microsoft.com/office/drawing/2014/main" id="{BFFB5C03-7FB6-4425-8196-CFC2884AA3C6}"/>
                </a:ext>
              </a:extLst>
            </p:cNvPr>
            <p:cNvSpPr/>
            <p:nvPr/>
          </p:nvSpPr>
          <p:spPr>
            <a:xfrm>
              <a:off x="2898328" y="2517160"/>
              <a:ext cx="4572000" cy="30592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The Balkans</a:t>
              </a:r>
              <a:endParaRPr lang="en-GB" sz="2400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6A78B684-A723-43EB-9E85-39D36795BEB5}"/>
                </a:ext>
              </a:extLst>
            </p:cNvPr>
            <p:cNvSpPr txBox="1"/>
            <p:nvPr/>
          </p:nvSpPr>
          <p:spPr>
            <a:xfrm>
              <a:off x="5873945" y="2511226"/>
              <a:ext cx="1576749" cy="550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Armenian </a:t>
              </a:r>
            </a:p>
            <a:p>
              <a:r>
                <a:rPr lang="en-US" sz="2400" dirty="0">
                  <a:solidFill>
                    <a:schemeClr val="bg1"/>
                  </a:solidFill>
                </a:rPr>
                <a:t>Highland</a:t>
              </a:r>
              <a:endParaRPr lang="en-GB"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="" xmlns:a16="http://schemas.microsoft.com/office/drawing/2014/main" id="{9F1883E1-C93C-4ED3-800E-1CC32756E7CC}"/>
                </a:ext>
              </a:extLst>
            </p:cNvPr>
            <p:cNvSpPr/>
            <p:nvPr/>
          </p:nvSpPr>
          <p:spPr>
            <a:xfrm>
              <a:off x="5771046" y="3008408"/>
              <a:ext cx="4572000" cy="24473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</a:rPr>
                <a:t>WA</a:t>
              </a:r>
              <a:endParaRPr lang="en-GB" b="1" dirty="0">
                <a:solidFill>
                  <a:srgbClr val="FFFF00"/>
                </a:solidFill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="" xmlns:a16="http://schemas.microsoft.com/office/drawing/2014/main" id="{AE42036C-6A48-46E8-A048-F7766AE69178}"/>
                </a:ext>
              </a:extLst>
            </p:cNvPr>
            <p:cNvSpPr/>
            <p:nvPr/>
          </p:nvSpPr>
          <p:spPr>
            <a:xfrm>
              <a:off x="6281756" y="2358385"/>
              <a:ext cx="4572000" cy="24473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</a:rPr>
                <a:t>CA</a:t>
              </a:r>
              <a:endParaRPr lang="en-GB" b="1" dirty="0">
                <a:solidFill>
                  <a:srgbClr val="FFFF00"/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="" xmlns:a16="http://schemas.microsoft.com/office/drawing/2014/main" id="{5131B50D-067F-46CF-AE81-017E46336DE1}"/>
                </a:ext>
              </a:extLst>
            </p:cNvPr>
            <p:cNvSpPr/>
            <p:nvPr/>
          </p:nvSpPr>
          <p:spPr>
            <a:xfrm>
              <a:off x="6973020" y="2284718"/>
              <a:ext cx="4572000" cy="24473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b="1" dirty="0">
                  <a:solidFill>
                    <a:srgbClr val="FFFF00"/>
                  </a:solidFill>
                </a:rPr>
                <a:t>EA</a:t>
              </a:r>
              <a:endParaRPr lang="en-GB" b="1" dirty="0">
                <a:solidFill>
                  <a:srgbClr val="FFFF00"/>
                </a:solidFill>
              </a:endParaRPr>
            </a:p>
          </p:txBody>
        </p:sp>
      </p:grpSp>
      <p:sp>
        <p:nvSpPr>
          <p:cNvPr id="43" name="Content Placeholder 2">
            <a:extLst>
              <a:ext uri="{FF2B5EF4-FFF2-40B4-BE49-F238E27FC236}">
                <a16:creationId xmlns="" xmlns:a16="http://schemas.microsoft.com/office/drawing/2014/main" id="{1E6CE322-E0ED-4D43-B488-E12A975207D8}"/>
              </a:ext>
            </a:extLst>
          </p:cNvPr>
          <p:cNvSpPr txBox="1">
            <a:spLocks/>
          </p:cNvSpPr>
          <p:nvPr/>
        </p:nvSpPr>
        <p:spPr>
          <a:xfrm>
            <a:off x="232012" y="1016481"/>
            <a:ext cx="880104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8</a:t>
            </a:r>
            <a:r>
              <a:rPr lang="en-US" sz="2000" dirty="0">
                <a:cs typeface="Times New Roman" pitchFamily="18" charset="0"/>
              </a:rPr>
              <a:t>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full genomes of Armenians, 4GP (</a:t>
            </a:r>
            <a:r>
              <a:rPr lang="en-US" sz="2000" i="1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this study, Mallick et al., 2016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cs typeface="Times New Roman" pitchFamily="18" charset="0"/>
              </a:rPr>
              <a:t>)</a:t>
            </a:r>
            <a:endParaRPr lang="en-US" dirty="0">
              <a:solidFill>
                <a:schemeClr val="accent1">
                  <a:lumMod val="75000"/>
                </a:schemeClr>
              </a:solidFill>
              <a:cs typeface="Times New Roman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itchFamily="18" charset="0"/>
              </a:rPr>
              <a:t>19</a:t>
            </a:r>
            <a:r>
              <a:rPr lang="en-US" sz="2000" dirty="0">
                <a:cs typeface="Times New Roman" pitchFamily="18" charset="0"/>
              </a:rPr>
              <a:t> ancient samples from Armenia (</a:t>
            </a:r>
            <a:r>
              <a:rPr lang="en-US" sz="2000" i="1" dirty="0">
                <a:cs typeface="Times New Roman" pitchFamily="18" charset="0"/>
              </a:rPr>
              <a:t>Lazaridis et al., 2016; </a:t>
            </a:r>
            <a:r>
              <a:rPr lang="en-US" sz="2000" i="1" dirty="0" err="1">
                <a:cs typeface="Times New Roman" pitchFamily="18" charset="0"/>
              </a:rPr>
              <a:t>Damgaard</a:t>
            </a:r>
            <a:r>
              <a:rPr lang="en-US" sz="2000" i="1" dirty="0">
                <a:cs typeface="Times New Roman" pitchFamily="18" charset="0"/>
              </a:rPr>
              <a:t> et al., 2018</a:t>
            </a:r>
            <a:r>
              <a:rPr lang="en-US" sz="2000" dirty="0">
                <a:cs typeface="Times New Roman" pitchFamily="18" charset="0"/>
              </a:rPr>
              <a:t>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b="1" dirty="0">
                <a:cs typeface="Times New Roman" pitchFamily="18" charset="0"/>
              </a:rPr>
              <a:t>19</a:t>
            </a:r>
            <a:r>
              <a:rPr lang="en-US" sz="2000" dirty="0">
                <a:cs typeface="Times New Roman" pitchFamily="18" charset="0"/>
              </a:rPr>
              <a:t> ancient samples from the Balkans (</a:t>
            </a:r>
            <a:r>
              <a:rPr lang="en-US" sz="2000" i="1" dirty="0">
                <a:cs typeface="Times New Roman" pitchFamily="18" charset="0"/>
              </a:rPr>
              <a:t>Lazaridis et al., 2017</a:t>
            </a:r>
            <a:r>
              <a:rPr lang="en-US" sz="2000" dirty="0">
                <a:cs typeface="Times New Roman" pitchFamily="18" charset="0"/>
              </a:rPr>
              <a:t>)</a:t>
            </a:r>
          </a:p>
          <a:p>
            <a:pPr algn="just"/>
            <a:endParaRPr lang="en-GB" dirty="0"/>
          </a:p>
        </p:txBody>
      </p:sp>
      <p:sp>
        <p:nvSpPr>
          <p:cNvPr id="44" name="Title 1">
            <a:extLst>
              <a:ext uri="{FF2B5EF4-FFF2-40B4-BE49-F238E27FC236}">
                <a16:creationId xmlns="" xmlns:a16="http://schemas.microsoft.com/office/drawing/2014/main" id="{75332F40-F598-4515-B8B0-4554C7300EF2}"/>
              </a:ext>
            </a:extLst>
          </p:cNvPr>
          <p:cNvSpPr txBox="1">
            <a:spLocks/>
          </p:cNvSpPr>
          <p:nvPr/>
        </p:nvSpPr>
        <p:spPr>
          <a:xfrm>
            <a:off x="3567965" y="-541024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3600" dirty="0">
                <a:solidFill>
                  <a:schemeClr val="accent1">
                    <a:lumMod val="50000"/>
                  </a:schemeClr>
                </a:solidFill>
              </a:rPr>
              <a:t>Materials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5C24EE8-6206-4EE3-8276-472C5079AC93}"/>
              </a:ext>
            </a:extLst>
          </p:cNvPr>
          <p:cNvSpPr/>
          <p:nvPr/>
        </p:nvSpPr>
        <p:spPr>
          <a:xfrm>
            <a:off x="606695" y="6471030"/>
            <a:ext cx="83033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cs typeface="Times New Roman" pitchFamily="18" charset="0"/>
              </a:rPr>
              <a:t>WA, CA, EA – western, central and eastern Armenia, respectively.</a:t>
            </a:r>
          </a:p>
        </p:txBody>
      </p:sp>
    </p:spTree>
    <p:extLst>
      <p:ext uri="{BB962C8B-B14F-4D97-AF65-F5344CB8AC3E}">
        <p14:creationId xmlns:p14="http://schemas.microsoft.com/office/powerpoint/2010/main" val="3462360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1FBA812-FDE6-4D7D-8D32-09138F8AE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719" y="159309"/>
            <a:ext cx="7886700" cy="132556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</a:rPr>
              <a:t>Testing the Balkan theory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DF6ADC48-5483-4AC8-80C2-AD6E92CF7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42914" y="6412329"/>
            <a:ext cx="7886700" cy="6558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dirty="0"/>
              <a:t>PC1 (0.85%)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868E536-5CB6-4210-8CA7-A1A282241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37" t="1917" r="6441" b="5551"/>
          <a:stretch/>
        </p:blipFill>
        <p:spPr>
          <a:xfrm>
            <a:off x="1082136" y="905467"/>
            <a:ext cx="6219415" cy="53995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="" xmlns:a16="http://schemas.microsoft.com/office/drawing/2014/main" id="{FD4BB780-7526-44F7-975C-D21C4D314DBF}"/>
              </a:ext>
            </a:extLst>
          </p:cNvPr>
          <p:cNvSpPr txBox="1">
            <a:spLocks/>
          </p:cNvSpPr>
          <p:nvPr/>
        </p:nvSpPr>
        <p:spPr>
          <a:xfrm rot="16200000">
            <a:off x="-3091236" y="763703"/>
            <a:ext cx="7886700" cy="655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PC2 (0.34%)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="" xmlns:a16="http://schemas.microsoft.com/office/drawing/2014/main" id="{C707AC3A-AA7F-4110-903E-6F72A59396CB}"/>
              </a:ext>
            </a:extLst>
          </p:cNvPr>
          <p:cNvGrpSpPr/>
          <p:nvPr/>
        </p:nvGrpSpPr>
        <p:grpSpPr>
          <a:xfrm>
            <a:off x="3077447" y="1841242"/>
            <a:ext cx="10105437" cy="2790931"/>
            <a:chOff x="2777197" y="1991367"/>
            <a:chExt cx="10105437" cy="2790931"/>
          </a:xfrm>
        </p:grpSpPr>
        <p:sp>
          <p:nvSpPr>
            <p:cNvPr id="7" name="Oval 6">
              <a:extLst>
                <a:ext uri="{FF2B5EF4-FFF2-40B4-BE49-F238E27FC236}">
                  <a16:creationId xmlns="" xmlns:a16="http://schemas.microsoft.com/office/drawing/2014/main" id="{FA5ECBBB-399B-4820-8A1D-346F8DE1C321}"/>
                </a:ext>
              </a:extLst>
            </p:cNvPr>
            <p:cNvSpPr/>
            <p:nvPr/>
          </p:nvSpPr>
          <p:spPr>
            <a:xfrm rot="20862015">
              <a:off x="3906818" y="2520295"/>
              <a:ext cx="1405719" cy="922433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6AA47917-B953-4B8F-BC0C-4078F7AE79CA}"/>
                </a:ext>
              </a:extLst>
            </p:cNvPr>
            <p:cNvSpPr/>
            <p:nvPr/>
          </p:nvSpPr>
          <p:spPr>
            <a:xfrm rot="1158732">
              <a:off x="3241329" y="3554391"/>
              <a:ext cx="1996007" cy="1227907"/>
            </a:xfrm>
            <a:prstGeom prst="ellipse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="" xmlns:a16="http://schemas.microsoft.com/office/drawing/2014/main" id="{3E4B7761-D482-4C3F-807B-C49BB5C75F1F}"/>
                </a:ext>
              </a:extLst>
            </p:cNvPr>
            <p:cNvSpPr txBox="1">
              <a:spLocks/>
            </p:cNvSpPr>
            <p:nvPr/>
          </p:nvSpPr>
          <p:spPr>
            <a:xfrm>
              <a:off x="2777197" y="1991367"/>
              <a:ext cx="7886700" cy="6558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 sz="2400" dirty="0">
                  <a:solidFill>
                    <a:srgbClr val="FF0000"/>
                  </a:solidFill>
                </a:rPr>
                <a:t>Armenian cluster</a:t>
              </a:r>
            </a:p>
          </p:txBody>
        </p:sp>
        <p:sp>
          <p:nvSpPr>
            <p:cNvPr id="10" name="Content Placeholder 2">
              <a:extLst>
                <a:ext uri="{FF2B5EF4-FFF2-40B4-BE49-F238E27FC236}">
                  <a16:creationId xmlns="" xmlns:a16="http://schemas.microsoft.com/office/drawing/2014/main" id="{FCDE866B-F350-462A-9751-54627512EBEF}"/>
                </a:ext>
              </a:extLst>
            </p:cNvPr>
            <p:cNvSpPr txBox="1">
              <a:spLocks/>
            </p:cNvSpPr>
            <p:nvPr/>
          </p:nvSpPr>
          <p:spPr>
            <a:xfrm>
              <a:off x="4995934" y="3623972"/>
              <a:ext cx="7886700" cy="655803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GB" sz="2400" dirty="0">
                  <a:solidFill>
                    <a:schemeClr val="accent1">
                      <a:lumMod val="75000"/>
                    </a:schemeClr>
                  </a:solidFill>
                </a:rPr>
                <a:t>Balkan cluster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A821BE5D-C55B-4107-9476-A0D4730CFA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76"/>
          <a:stretch/>
        </p:blipFill>
        <p:spPr>
          <a:xfrm>
            <a:off x="7431923" y="4861203"/>
            <a:ext cx="1575879" cy="18790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16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 statistics genetics tree">
            <a:extLst>
              <a:ext uri="{FF2B5EF4-FFF2-40B4-BE49-F238E27FC236}">
                <a16:creationId xmlns="" xmlns:a16="http://schemas.microsoft.com/office/drawing/2014/main" id="{CA5381AA-8193-4D34-9EF0-0C0637B81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5"/>
          <a:stretch/>
        </p:blipFill>
        <p:spPr bwMode="auto">
          <a:xfrm>
            <a:off x="3179929" y="552732"/>
            <a:ext cx="5540992" cy="331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455A175C-3858-44BE-951E-C7E1042B27BC}"/>
              </a:ext>
            </a:extLst>
          </p:cNvPr>
          <p:cNvSpPr txBox="1">
            <a:spLocks/>
          </p:cNvSpPr>
          <p:nvPr/>
        </p:nvSpPr>
        <p:spPr>
          <a:xfrm>
            <a:off x="3099111" y="1741741"/>
            <a:ext cx="1800651" cy="4671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D statisti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cs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62AD5D30-318B-4E00-943F-1E5C2824CCF5}"/>
              </a:ext>
            </a:extLst>
          </p:cNvPr>
          <p:cNvSpPr/>
          <p:nvPr/>
        </p:nvSpPr>
        <p:spPr>
          <a:xfrm>
            <a:off x="5174206" y="3321982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Z&lt; 3</a:t>
            </a:r>
            <a:endParaRPr lang="en-GB" dirty="0"/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12A27AF6-4A67-461F-9364-A555E34E5C8D}"/>
              </a:ext>
            </a:extLst>
          </p:cNvPr>
          <p:cNvSpPr/>
          <p:nvPr/>
        </p:nvSpPr>
        <p:spPr>
          <a:xfrm>
            <a:off x="4715182" y="2693138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Z &gt; 3</a:t>
            </a:r>
            <a:endParaRPr lang="en-GB" sz="2000" dirty="0"/>
          </a:p>
        </p:txBody>
      </p:sp>
      <p:cxnSp>
        <p:nvCxnSpPr>
          <p:cNvPr id="2048" name="Straight Arrow Connector 2047">
            <a:extLst>
              <a:ext uri="{FF2B5EF4-FFF2-40B4-BE49-F238E27FC236}">
                <a16:creationId xmlns="" xmlns:a16="http://schemas.microsoft.com/office/drawing/2014/main" id="{4B64245F-3122-4550-B79B-273AF877817D}"/>
              </a:ext>
            </a:extLst>
          </p:cNvPr>
          <p:cNvCxnSpPr>
            <a:cxnSpLocks/>
          </p:cNvCxnSpPr>
          <p:nvPr/>
        </p:nvCxnSpPr>
        <p:spPr>
          <a:xfrm>
            <a:off x="4594075" y="3327099"/>
            <a:ext cx="1801504" cy="20428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="" xmlns:a16="http://schemas.microsoft.com/office/drawing/2014/main" id="{859AAFBA-A8D5-4D9F-AA23-B2A49E804650}"/>
              </a:ext>
            </a:extLst>
          </p:cNvPr>
          <p:cNvCxnSpPr>
            <a:cxnSpLocks/>
          </p:cNvCxnSpPr>
          <p:nvPr/>
        </p:nvCxnSpPr>
        <p:spPr>
          <a:xfrm>
            <a:off x="4060304" y="3093248"/>
            <a:ext cx="2227804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0" name="Straight Arrow Connector 2059">
            <a:extLst>
              <a:ext uri="{FF2B5EF4-FFF2-40B4-BE49-F238E27FC236}">
                <a16:creationId xmlns="" xmlns:a16="http://schemas.microsoft.com/office/drawing/2014/main" id="{5D70E3D5-9073-49BF-845D-860EDFCAB11C}"/>
              </a:ext>
            </a:extLst>
          </p:cNvPr>
          <p:cNvCxnSpPr>
            <a:cxnSpLocks/>
          </p:cNvCxnSpPr>
          <p:nvPr/>
        </p:nvCxnSpPr>
        <p:spPr>
          <a:xfrm>
            <a:off x="3671248" y="3601808"/>
            <a:ext cx="1105467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Rectangle 2061">
            <a:extLst>
              <a:ext uri="{FF2B5EF4-FFF2-40B4-BE49-F238E27FC236}">
                <a16:creationId xmlns="" xmlns:a16="http://schemas.microsoft.com/office/drawing/2014/main" id="{E8ACB060-1061-4ED9-873C-1EF0FC25ED14}"/>
              </a:ext>
            </a:extLst>
          </p:cNvPr>
          <p:cNvSpPr/>
          <p:nvPr/>
        </p:nvSpPr>
        <p:spPr>
          <a:xfrm>
            <a:off x="3804210" y="3261727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|Z|&lt; 3</a:t>
            </a:r>
            <a:endParaRPr lang="en-GB" dirty="0"/>
          </a:p>
        </p:txBody>
      </p:sp>
      <p:sp>
        <p:nvSpPr>
          <p:cNvPr id="50" name="Title 1">
            <a:extLst>
              <a:ext uri="{FF2B5EF4-FFF2-40B4-BE49-F238E27FC236}">
                <a16:creationId xmlns="" xmlns:a16="http://schemas.microsoft.com/office/drawing/2014/main" id="{EA2E3FD6-2833-4BDA-8A8F-ECEFF15E7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719" y="159309"/>
            <a:ext cx="7886700" cy="132556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</a:rPr>
              <a:t>Testing the Balkan theory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F20A17B-A469-40D7-A7E6-E3E798267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9929" y="3912235"/>
            <a:ext cx="450376" cy="5868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600" dirty="0"/>
              <a:t>X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="" xmlns:a16="http://schemas.microsoft.com/office/drawing/2014/main" id="{65DCB082-7A81-4B0C-80BD-7EEF4189813E}"/>
              </a:ext>
            </a:extLst>
          </p:cNvPr>
          <p:cNvSpPr txBox="1">
            <a:spLocks/>
          </p:cNvSpPr>
          <p:nvPr/>
        </p:nvSpPr>
        <p:spPr>
          <a:xfrm>
            <a:off x="4674574" y="3913055"/>
            <a:ext cx="450376" cy="586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600" dirty="0"/>
              <a:t>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="" xmlns:a16="http://schemas.microsoft.com/office/drawing/2014/main" id="{A043C7FE-41DE-4FD9-9844-D3C6A7BA2763}"/>
              </a:ext>
            </a:extLst>
          </p:cNvPr>
          <p:cNvSpPr txBox="1">
            <a:spLocks/>
          </p:cNvSpPr>
          <p:nvPr/>
        </p:nvSpPr>
        <p:spPr>
          <a:xfrm>
            <a:off x="6450051" y="3908150"/>
            <a:ext cx="450376" cy="586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600" dirty="0"/>
              <a:t>Z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="" xmlns:a16="http://schemas.microsoft.com/office/drawing/2014/main" id="{B595D046-6BC0-4B6E-B6C5-F5286B23D81F}"/>
              </a:ext>
            </a:extLst>
          </p:cNvPr>
          <p:cNvSpPr txBox="1">
            <a:spLocks/>
          </p:cNvSpPr>
          <p:nvPr/>
        </p:nvSpPr>
        <p:spPr>
          <a:xfrm>
            <a:off x="8225528" y="3880854"/>
            <a:ext cx="450376" cy="5868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600" dirty="0"/>
              <a:t>W</a:t>
            </a:r>
          </a:p>
        </p:txBody>
      </p:sp>
      <p:pic>
        <p:nvPicPr>
          <p:cNvPr id="7170" name="Picture 2" descr="Image result for ABBA-BABA statistics">
            <a:extLst>
              <a:ext uri="{FF2B5EF4-FFF2-40B4-BE49-F238E27FC236}">
                <a16:creationId xmlns="" xmlns:a16="http://schemas.microsoft.com/office/drawing/2014/main" id="{985126E5-EFAD-40C3-94F0-733F8B3A1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90"/>
          <a:stretch/>
        </p:blipFill>
        <p:spPr bwMode="auto">
          <a:xfrm>
            <a:off x="839337" y="4750709"/>
            <a:ext cx="4285613" cy="183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2">
            <a:extLst>
              <a:ext uri="{FF2B5EF4-FFF2-40B4-BE49-F238E27FC236}">
                <a16:creationId xmlns="" xmlns:a16="http://schemas.microsoft.com/office/drawing/2014/main" id="{587F8AFE-5508-4E3F-8B2B-7ABC19474D64}"/>
              </a:ext>
            </a:extLst>
          </p:cNvPr>
          <p:cNvSpPr txBox="1">
            <a:spLocks/>
          </p:cNvSpPr>
          <p:nvPr/>
        </p:nvSpPr>
        <p:spPr>
          <a:xfrm>
            <a:off x="5250531" y="6271146"/>
            <a:ext cx="1752135" cy="58685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3600" dirty="0">
                <a:solidFill>
                  <a:schemeClr val="accent1">
                    <a:lumMod val="75000"/>
                  </a:schemeClr>
                </a:solidFill>
              </a:rPr>
              <a:t>-</a:t>
            </a:r>
            <a:r>
              <a:rPr lang="en-GB" sz="3400" i="1" dirty="0">
                <a:solidFill>
                  <a:schemeClr val="accent1">
                    <a:lumMod val="75000"/>
                  </a:schemeClr>
                </a:solidFill>
              </a:rPr>
              <a:t>allelic state</a:t>
            </a:r>
            <a:endParaRPr lang="en-GB" sz="3600" i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85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9" grpId="0"/>
      <p:bldP spid="2062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 statistics genetics tree">
            <a:extLst>
              <a:ext uri="{FF2B5EF4-FFF2-40B4-BE49-F238E27FC236}">
                <a16:creationId xmlns="" xmlns:a16="http://schemas.microsoft.com/office/drawing/2014/main" id="{CA5381AA-8193-4D34-9EF0-0C0637B81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5"/>
          <a:stretch/>
        </p:blipFill>
        <p:spPr bwMode="auto">
          <a:xfrm>
            <a:off x="3179929" y="552732"/>
            <a:ext cx="5540992" cy="331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85ED3FA-CF32-446E-A39A-511CFE4D0498}"/>
              </a:ext>
            </a:extLst>
          </p:cNvPr>
          <p:cNvSpPr txBox="1">
            <a:spLocks/>
          </p:cNvSpPr>
          <p:nvPr/>
        </p:nvSpPr>
        <p:spPr>
          <a:xfrm>
            <a:off x="8116058" y="3915687"/>
            <a:ext cx="1800651" cy="46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Mbuti</a:t>
            </a:r>
            <a:endParaRPr lang="en-GB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91190C09-C653-4CAE-A5EE-3344FA5DF966}"/>
              </a:ext>
            </a:extLst>
          </p:cNvPr>
          <p:cNvSpPr txBox="1">
            <a:spLocks/>
          </p:cNvSpPr>
          <p:nvPr/>
        </p:nvSpPr>
        <p:spPr>
          <a:xfrm>
            <a:off x="2886810" y="3860415"/>
            <a:ext cx="2346988" cy="6958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Modern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Armenia</a:t>
            </a:r>
            <a:endParaRPr lang="en-GB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5765E9E5-ECCC-4A3D-839C-6403B9557873}"/>
              </a:ext>
            </a:extLst>
          </p:cNvPr>
          <p:cNvSpPr txBox="1">
            <a:spLocks/>
          </p:cNvSpPr>
          <p:nvPr/>
        </p:nvSpPr>
        <p:spPr>
          <a:xfrm>
            <a:off x="4468167" y="3883546"/>
            <a:ext cx="2346988" cy="7094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Ancient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Armenia</a:t>
            </a:r>
            <a:endParaRPr lang="en-GB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3C7D0990-F43B-497B-99FA-DE5860FB6C89}"/>
              </a:ext>
            </a:extLst>
          </p:cNvPr>
          <p:cNvSpPr txBox="1">
            <a:spLocks/>
          </p:cNvSpPr>
          <p:nvPr/>
        </p:nvSpPr>
        <p:spPr>
          <a:xfrm>
            <a:off x="6128139" y="3868193"/>
            <a:ext cx="1098947" cy="67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i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455A175C-3858-44BE-951E-C7E1042B27BC}"/>
              </a:ext>
            </a:extLst>
          </p:cNvPr>
          <p:cNvSpPr txBox="1">
            <a:spLocks/>
          </p:cNvSpPr>
          <p:nvPr/>
        </p:nvSpPr>
        <p:spPr>
          <a:xfrm>
            <a:off x="3099111" y="1741741"/>
            <a:ext cx="1800651" cy="4671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D statisti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cs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51C492C5-682B-45DE-BA87-6B727C826F43}"/>
              </a:ext>
            </a:extLst>
          </p:cNvPr>
          <p:cNvSpPr/>
          <p:nvPr/>
        </p:nvSpPr>
        <p:spPr>
          <a:xfrm>
            <a:off x="6677612" y="4184572"/>
            <a:ext cx="932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Balkans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50BB5334-5F9D-48C1-88D6-131C2AD2686A}"/>
              </a:ext>
            </a:extLst>
          </p:cNvPr>
          <p:cNvSpPr/>
          <p:nvPr/>
        </p:nvSpPr>
        <p:spPr>
          <a:xfrm>
            <a:off x="233719" y="4749745"/>
            <a:ext cx="8773803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b="1" i="1" dirty="0"/>
              <a:t>Armenian samples </a:t>
            </a:r>
            <a:r>
              <a:rPr lang="en-US" sz="2400" i="1" dirty="0"/>
              <a:t>form a clade </a:t>
            </a:r>
            <a:r>
              <a:rPr lang="en-US" sz="24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(|Z|&lt; 3)</a:t>
            </a:r>
            <a:r>
              <a:rPr lang="en-US" sz="2400" i="1" dirty="0"/>
              <a:t> to the exclusion of modern and ancient </a:t>
            </a:r>
            <a:r>
              <a:rPr lang="en-US" sz="2400" b="1" i="1" dirty="0"/>
              <a:t>Balkan samples </a:t>
            </a:r>
            <a:r>
              <a:rPr lang="en-US" sz="2100" b="1" i="1" dirty="0">
                <a:solidFill>
                  <a:srgbClr val="C00000"/>
                </a:solidFill>
              </a:rPr>
              <a:t>						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="" xmlns:a16="http://schemas.microsoft.com/office/drawing/2014/main" id="{40857FDB-D86B-47C4-8883-408C797924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72926" y="6277972"/>
            <a:ext cx="4289467" cy="508142"/>
          </a:xfrm>
          <a:ln>
            <a:solidFill>
              <a:schemeClr val="tx1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</a:rPr>
              <a:t>Rejecting the Balkan theory</a:t>
            </a:r>
          </a:p>
        </p:txBody>
      </p:sp>
      <p:sp>
        <p:nvSpPr>
          <p:cNvPr id="2058" name="Arrow: Down 2057">
            <a:extLst>
              <a:ext uri="{FF2B5EF4-FFF2-40B4-BE49-F238E27FC236}">
                <a16:creationId xmlns="" xmlns:a16="http://schemas.microsoft.com/office/drawing/2014/main" id="{3BEF9F28-7A4E-4EA9-BC1F-4C801D89670A}"/>
              </a:ext>
            </a:extLst>
          </p:cNvPr>
          <p:cNvSpPr/>
          <p:nvPr/>
        </p:nvSpPr>
        <p:spPr>
          <a:xfrm>
            <a:off x="4183359" y="5623835"/>
            <a:ext cx="1017079" cy="58389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060" name="Straight Arrow Connector 2059">
            <a:extLst>
              <a:ext uri="{FF2B5EF4-FFF2-40B4-BE49-F238E27FC236}">
                <a16:creationId xmlns="" xmlns:a16="http://schemas.microsoft.com/office/drawing/2014/main" id="{5D70E3D5-9073-49BF-845D-860EDFCAB11C}"/>
              </a:ext>
            </a:extLst>
          </p:cNvPr>
          <p:cNvCxnSpPr>
            <a:cxnSpLocks/>
          </p:cNvCxnSpPr>
          <p:nvPr/>
        </p:nvCxnSpPr>
        <p:spPr>
          <a:xfrm>
            <a:off x="3671248" y="3601808"/>
            <a:ext cx="1105467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62" name="Rectangle 2061">
            <a:extLst>
              <a:ext uri="{FF2B5EF4-FFF2-40B4-BE49-F238E27FC236}">
                <a16:creationId xmlns="" xmlns:a16="http://schemas.microsoft.com/office/drawing/2014/main" id="{E8ACB060-1061-4ED9-873C-1EF0FC25ED14}"/>
              </a:ext>
            </a:extLst>
          </p:cNvPr>
          <p:cNvSpPr/>
          <p:nvPr/>
        </p:nvSpPr>
        <p:spPr>
          <a:xfrm>
            <a:off x="3804210" y="3261727"/>
            <a:ext cx="7457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|Z|&lt; 3</a:t>
            </a:r>
            <a:endParaRPr lang="en-GB" dirty="0"/>
          </a:p>
        </p:txBody>
      </p:sp>
      <p:sp>
        <p:nvSpPr>
          <p:cNvPr id="50" name="Title 1">
            <a:extLst>
              <a:ext uri="{FF2B5EF4-FFF2-40B4-BE49-F238E27FC236}">
                <a16:creationId xmlns="" xmlns:a16="http://schemas.microsoft.com/office/drawing/2014/main" id="{EA2E3FD6-2833-4BDA-8A8F-ECEFF15E7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719" y="159309"/>
            <a:ext cx="7886700" cy="1325563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</a:rPr>
              <a:t>Testing the Balkan theory 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27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 animBg="1"/>
      <p:bldP spid="43" grpId="0" build="p" animBg="1"/>
      <p:bldP spid="2058" grpId="0" animBg="1"/>
      <p:bldP spid="206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 statistics genetics tree">
            <a:extLst>
              <a:ext uri="{FF2B5EF4-FFF2-40B4-BE49-F238E27FC236}">
                <a16:creationId xmlns="" xmlns:a16="http://schemas.microsoft.com/office/drawing/2014/main" id="{CA5381AA-8193-4D34-9EF0-0C0637B81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5"/>
          <a:stretch/>
        </p:blipFill>
        <p:spPr bwMode="auto">
          <a:xfrm>
            <a:off x="3179929" y="763751"/>
            <a:ext cx="5540992" cy="331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85ED3FA-CF32-446E-A39A-511CFE4D0498}"/>
              </a:ext>
            </a:extLst>
          </p:cNvPr>
          <p:cNvSpPr txBox="1">
            <a:spLocks/>
          </p:cNvSpPr>
          <p:nvPr/>
        </p:nvSpPr>
        <p:spPr>
          <a:xfrm>
            <a:off x="8116058" y="4126706"/>
            <a:ext cx="1800651" cy="46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Mbuti</a:t>
            </a:r>
            <a:endParaRPr lang="en-GB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91190C09-C653-4CAE-A5EE-3344FA5DF966}"/>
              </a:ext>
            </a:extLst>
          </p:cNvPr>
          <p:cNvSpPr txBox="1">
            <a:spLocks/>
          </p:cNvSpPr>
          <p:nvPr/>
        </p:nvSpPr>
        <p:spPr>
          <a:xfrm>
            <a:off x="2886810" y="4071434"/>
            <a:ext cx="2346988" cy="6958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Modern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Armenia</a:t>
            </a:r>
            <a:endParaRPr lang="en-GB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5765E9E5-ECCC-4A3D-839C-6403B9557873}"/>
              </a:ext>
            </a:extLst>
          </p:cNvPr>
          <p:cNvSpPr txBox="1">
            <a:spLocks/>
          </p:cNvSpPr>
          <p:nvPr/>
        </p:nvSpPr>
        <p:spPr>
          <a:xfrm>
            <a:off x="4541940" y="4125785"/>
            <a:ext cx="2346988" cy="7094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Ancient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Armenia</a:t>
            </a:r>
            <a:endParaRPr lang="en-GB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3C7D0990-F43B-497B-99FA-DE5860FB6C89}"/>
              </a:ext>
            </a:extLst>
          </p:cNvPr>
          <p:cNvSpPr txBox="1">
            <a:spLocks/>
          </p:cNvSpPr>
          <p:nvPr/>
        </p:nvSpPr>
        <p:spPr>
          <a:xfrm>
            <a:off x="6128139" y="4079212"/>
            <a:ext cx="1098947" cy="67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i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455A175C-3858-44BE-951E-C7E1042B27BC}"/>
              </a:ext>
            </a:extLst>
          </p:cNvPr>
          <p:cNvSpPr txBox="1">
            <a:spLocks/>
          </p:cNvSpPr>
          <p:nvPr/>
        </p:nvSpPr>
        <p:spPr>
          <a:xfrm>
            <a:off x="3099111" y="1741741"/>
            <a:ext cx="1800651" cy="4671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D statisti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cs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51C492C5-682B-45DE-BA87-6B727C826F43}"/>
              </a:ext>
            </a:extLst>
          </p:cNvPr>
          <p:cNvSpPr/>
          <p:nvPr/>
        </p:nvSpPr>
        <p:spPr>
          <a:xfrm>
            <a:off x="6270934" y="4395591"/>
            <a:ext cx="1745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Ancient samples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="" xmlns:a16="http://schemas.microsoft.com/office/drawing/2014/main" id="{8E93B284-C42F-47C7-804B-664A227A44CC}"/>
              </a:ext>
            </a:extLst>
          </p:cNvPr>
          <p:cNvSpPr txBox="1">
            <a:spLocks/>
          </p:cNvSpPr>
          <p:nvPr/>
        </p:nvSpPr>
        <p:spPr>
          <a:xfrm>
            <a:off x="229358" y="9026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</a:rPr>
              <a:t>Testing the regional genetic continuity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68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="" xmlns:a16="http://schemas.microsoft.com/office/drawing/2014/main" id="{384379A3-D9AE-4AFB-B8ED-2E5DF83337C8}"/>
              </a:ext>
            </a:extLst>
          </p:cNvPr>
          <p:cNvSpPr txBox="1">
            <a:spLocks/>
          </p:cNvSpPr>
          <p:nvPr/>
        </p:nvSpPr>
        <p:spPr>
          <a:xfrm>
            <a:off x="233719" y="15930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</a:rPr>
              <a:t>Testing the regional genetic continuity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5EDE286D-DA96-42D9-B206-502C7F6704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2212837"/>
              </p:ext>
            </p:extLst>
          </p:nvPr>
        </p:nvGraphicFramePr>
        <p:xfrm>
          <a:off x="375021" y="1363482"/>
          <a:ext cx="8445421" cy="5239484"/>
        </p:xfrm>
        <a:graphic>
          <a:graphicData uri="http://schemas.openxmlformats.org/drawingml/2006/table">
            <a:tbl>
              <a:tblPr bandRow="1"/>
              <a:tblGrid>
                <a:gridCol w="1006393">
                  <a:extLst>
                    <a:ext uri="{9D8B030D-6E8A-4147-A177-3AD203B41FA5}">
                      <a16:colId xmlns="" xmlns:a16="http://schemas.microsoft.com/office/drawing/2014/main" val="1459355188"/>
                    </a:ext>
                  </a:extLst>
                </a:gridCol>
                <a:gridCol w="1579946">
                  <a:extLst>
                    <a:ext uri="{9D8B030D-6E8A-4147-A177-3AD203B41FA5}">
                      <a16:colId xmlns="" xmlns:a16="http://schemas.microsoft.com/office/drawing/2014/main" val="2746421867"/>
                    </a:ext>
                  </a:extLst>
                </a:gridCol>
                <a:gridCol w="1650479">
                  <a:extLst>
                    <a:ext uri="{9D8B030D-6E8A-4147-A177-3AD203B41FA5}">
                      <a16:colId xmlns="" xmlns:a16="http://schemas.microsoft.com/office/drawing/2014/main" val="3332457667"/>
                    </a:ext>
                  </a:extLst>
                </a:gridCol>
                <a:gridCol w="818186">
                  <a:extLst>
                    <a:ext uri="{9D8B030D-6E8A-4147-A177-3AD203B41FA5}">
                      <a16:colId xmlns="" xmlns:a16="http://schemas.microsoft.com/office/drawing/2014/main" val="3897559750"/>
                    </a:ext>
                  </a:extLst>
                </a:gridCol>
                <a:gridCol w="916933">
                  <a:extLst>
                    <a:ext uri="{9D8B030D-6E8A-4147-A177-3AD203B41FA5}">
                      <a16:colId xmlns="" xmlns:a16="http://schemas.microsoft.com/office/drawing/2014/main" val="1743604778"/>
                    </a:ext>
                  </a:extLst>
                </a:gridCol>
                <a:gridCol w="945146">
                  <a:extLst>
                    <a:ext uri="{9D8B030D-6E8A-4147-A177-3AD203B41FA5}">
                      <a16:colId xmlns="" xmlns:a16="http://schemas.microsoft.com/office/drawing/2014/main" val="1856863080"/>
                    </a:ext>
                  </a:extLst>
                </a:gridCol>
                <a:gridCol w="768684">
                  <a:extLst>
                    <a:ext uri="{9D8B030D-6E8A-4147-A177-3AD203B41FA5}">
                      <a16:colId xmlns="" xmlns:a16="http://schemas.microsoft.com/office/drawing/2014/main" val="4009384149"/>
                    </a:ext>
                  </a:extLst>
                </a:gridCol>
                <a:gridCol w="759654">
                  <a:extLst>
                    <a:ext uri="{9D8B030D-6E8A-4147-A177-3AD203B41FA5}">
                      <a16:colId xmlns="" xmlns:a16="http://schemas.microsoft.com/office/drawing/2014/main" val="3075612617"/>
                    </a:ext>
                  </a:extLst>
                </a:gridCol>
              </a:tblGrid>
              <a:tr h="293909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Z score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ABBA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BABA</a:t>
                      </a:r>
                      <a:endParaRPr lang="en-GB" sz="20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6284034"/>
                  </a:ext>
                </a:extLst>
              </a:tr>
              <a:tr h="32970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Armenia_ChL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Steppe_Eneolithic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-0.0209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-8.772</a:t>
                      </a:r>
                      <a:endParaRPr lang="en-GB" sz="1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35,612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37,131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72315817"/>
                  </a:ext>
                </a:extLst>
              </a:tr>
              <a:tr h="32970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Armenia_EBA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Steppe_Eneolithic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-0.009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-3.753</a:t>
                      </a:r>
                      <a:endParaRPr lang="en-GB" sz="1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35,468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36,111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90244255"/>
                  </a:ext>
                </a:extLst>
              </a:tr>
              <a:tr h="32970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Armenia_MBA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Steppe_Eneolithic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-0.0131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-3.866</a:t>
                      </a:r>
                      <a:endParaRPr lang="en-GB" sz="1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18,543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19,035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85530568"/>
                  </a:ext>
                </a:extLst>
              </a:tr>
              <a:tr h="32970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Armenia_LBA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Steppe_Eneolithic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-0.0176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-5.357</a:t>
                      </a:r>
                      <a:endParaRPr lang="en-GB" sz="1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32,601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33,770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00537496"/>
                  </a:ext>
                </a:extLst>
              </a:tr>
              <a:tr h="32970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Armenia_IA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Steppe_Eneolithic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-0.0139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-4.692</a:t>
                      </a:r>
                      <a:endParaRPr lang="en-GB" sz="1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33,309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34,248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45806705"/>
                  </a:ext>
                </a:extLst>
              </a:tr>
              <a:tr h="32970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Armenia_ChL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Steppe_EMBA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-0.0124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-7.503</a:t>
                      </a:r>
                      <a:endParaRPr lang="en-GB" sz="1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51,333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52,625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86768092"/>
                  </a:ext>
                </a:extLst>
              </a:tr>
              <a:tr h="32970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Armenia_EBA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Steppe_EMBA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-0.0093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-5.284</a:t>
                      </a:r>
                      <a:endParaRPr lang="en-GB" sz="1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50,256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51,198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92518849"/>
                  </a:ext>
                </a:extLst>
              </a:tr>
              <a:tr h="32970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Armenia_MBA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Steppe_EMBA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-0.0128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-6.211</a:t>
                      </a:r>
                      <a:endParaRPr lang="en-GB" sz="1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26,483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27,170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57887636"/>
                  </a:ext>
                </a:extLst>
              </a:tr>
              <a:tr h="32970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Armenia_LBA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Steppe_EMBA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-0.0154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-6.617</a:t>
                      </a:r>
                      <a:endParaRPr lang="en-GB" sz="1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45,544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46,968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51990443"/>
                  </a:ext>
                </a:extLst>
              </a:tr>
              <a:tr h="32970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Armenia_IA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Steppe_EMBA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-0.013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-6.141</a:t>
                      </a:r>
                      <a:endParaRPr lang="en-GB" sz="1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50,087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51,408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799301558"/>
                  </a:ext>
                </a:extLst>
              </a:tr>
              <a:tr h="32970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Armenia_ChL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Steppe_MLBA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-0.0117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-7.31</a:t>
                      </a:r>
                      <a:endParaRPr lang="en-GB" sz="1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51,356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52,570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741072326"/>
                  </a:ext>
                </a:extLst>
              </a:tr>
              <a:tr h="32970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Armenia_EBA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Steppe_MLBA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-0.0064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-3.642</a:t>
                      </a:r>
                      <a:endParaRPr lang="en-GB" sz="1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50,361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51,009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12885197"/>
                  </a:ext>
                </a:extLst>
              </a:tr>
              <a:tr h="32970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Armenia_MBA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Steppe_MLBA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-0.0078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-3.839</a:t>
                      </a:r>
                      <a:endParaRPr lang="en-GB" sz="1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26,607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27,027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32529872"/>
                  </a:ext>
                </a:extLst>
              </a:tr>
              <a:tr h="32970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Armenia_LBA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Steppe_MLBA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-0.0104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-4.757</a:t>
                      </a:r>
                      <a:endParaRPr lang="en-GB" sz="1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45,731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46,688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05543741"/>
                  </a:ext>
                </a:extLst>
              </a:tr>
              <a:tr h="329705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Armenia_IA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Steppe_MLBA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-0.0092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-4.416</a:t>
                      </a:r>
                      <a:endParaRPr lang="en-GB" sz="18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50,259</a:t>
                      </a:r>
                      <a:endParaRPr lang="en-GB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51,197</a:t>
                      </a:r>
                      <a:endParaRPr lang="en-GB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59992" marR="59992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8903842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400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 statistics genetics tree">
            <a:extLst>
              <a:ext uri="{FF2B5EF4-FFF2-40B4-BE49-F238E27FC236}">
                <a16:creationId xmlns="" xmlns:a16="http://schemas.microsoft.com/office/drawing/2014/main" id="{CA5381AA-8193-4D34-9EF0-0C0637B81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5"/>
          <a:stretch/>
        </p:blipFill>
        <p:spPr bwMode="auto">
          <a:xfrm>
            <a:off x="3179929" y="763751"/>
            <a:ext cx="5540992" cy="331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085ED3FA-CF32-446E-A39A-511CFE4D0498}"/>
              </a:ext>
            </a:extLst>
          </p:cNvPr>
          <p:cNvSpPr txBox="1">
            <a:spLocks/>
          </p:cNvSpPr>
          <p:nvPr/>
        </p:nvSpPr>
        <p:spPr>
          <a:xfrm>
            <a:off x="8116058" y="4126706"/>
            <a:ext cx="1800651" cy="46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Mbuti</a:t>
            </a:r>
            <a:endParaRPr lang="en-GB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91190C09-C653-4CAE-A5EE-3344FA5DF966}"/>
              </a:ext>
            </a:extLst>
          </p:cNvPr>
          <p:cNvSpPr txBox="1">
            <a:spLocks/>
          </p:cNvSpPr>
          <p:nvPr/>
        </p:nvSpPr>
        <p:spPr>
          <a:xfrm>
            <a:off x="2886810" y="4071434"/>
            <a:ext cx="2346988" cy="6958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Modern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Armenia</a:t>
            </a:r>
            <a:endParaRPr lang="en-GB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5765E9E5-ECCC-4A3D-839C-6403B9557873}"/>
              </a:ext>
            </a:extLst>
          </p:cNvPr>
          <p:cNvSpPr txBox="1">
            <a:spLocks/>
          </p:cNvSpPr>
          <p:nvPr/>
        </p:nvSpPr>
        <p:spPr>
          <a:xfrm>
            <a:off x="4541940" y="4125785"/>
            <a:ext cx="2346988" cy="7094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Ancient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Armenia</a:t>
            </a:r>
            <a:endParaRPr lang="en-GB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3C7D0990-F43B-497B-99FA-DE5860FB6C89}"/>
              </a:ext>
            </a:extLst>
          </p:cNvPr>
          <p:cNvSpPr txBox="1">
            <a:spLocks/>
          </p:cNvSpPr>
          <p:nvPr/>
        </p:nvSpPr>
        <p:spPr>
          <a:xfrm>
            <a:off x="6128139" y="4079212"/>
            <a:ext cx="1098947" cy="67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i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="" xmlns:a16="http://schemas.microsoft.com/office/drawing/2014/main" id="{455A175C-3858-44BE-951E-C7E1042B27BC}"/>
              </a:ext>
            </a:extLst>
          </p:cNvPr>
          <p:cNvSpPr txBox="1">
            <a:spLocks/>
          </p:cNvSpPr>
          <p:nvPr/>
        </p:nvSpPr>
        <p:spPr>
          <a:xfrm>
            <a:off x="3099111" y="1741741"/>
            <a:ext cx="1800651" cy="4671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D statisti</a:t>
            </a:r>
            <a:r>
              <a:rPr lang="en-US" i="1" dirty="0">
                <a:solidFill>
                  <a:schemeClr val="accent1">
                    <a:lumMod val="50000"/>
                  </a:schemeClr>
                </a:solidFill>
              </a:rPr>
              <a:t>cs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51C492C5-682B-45DE-BA87-6B727C826F43}"/>
              </a:ext>
            </a:extLst>
          </p:cNvPr>
          <p:cNvSpPr/>
          <p:nvPr/>
        </p:nvSpPr>
        <p:spPr>
          <a:xfrm>
            <a:off x="6270934" y="4395591"/>
            <a:ext cx="17454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Ancient samples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="" xmlns:a16="http://schemas.microsoft.com/office/drawing/2014/main" id="{8E93B284-C42F-47C7-804B-664A227A44CC}"/>
              </a:ext>
            </a:extLst>
          </p:cNvPr>
          <p:cNvSpPr txBox="1">
            <a:spLocks/>
          </p:cNvSpPr>
          <p:nvPr/>
        </p:nvSpPr>
        <p:spPr>
          <a:xfrm>
            <a:off x="229358" y="9026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</a:rPr>
              <a:t>Testing the regional genetic continuity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72E2BBB0-A3F7-488A-AF12-06B6FBE6646C}"/>
              </a:ext>
            </a:extLst>
          </p:cNvPr>
          <p:cNvCxnSpPr>
            <a:cxnSpLocks/>
          </p:cNvCxnSpPr>
          <p:nvPr/>
        </p:nvCxnSpPr>
        <p:spPr>
          <a:xfrm>
            <a:off x="4469430" y="3361152"/>
            <a:ext cx="1801504" cy="20428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C8544841-A358-45F0-8C7C-8817E77349BC}"/>
              </a:ext>
            </a:extLst>
          </p:cNvPr>
          <p:cNvSpPr/>
          <p:nvPr/>
        </p:nvSpPr>
        <p:spPr>
          <a:xfrm>
            <a:off x="5209928" y="335717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Z&lt; 3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634BBB02-5F5B-473F-A6D9-BA68F3A930EA}"/>
              </a:ext>
            </a:extLst>
          </p:cNvPr>
          <p:cNvSpPr/>
          <p:nvPr/>
        </p:nvSpPr>
        <p:spPr>
          <a:xfrm>
            <a:off x="233719" y="4791949"/>
            <a:ext cx="8773803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b="1" i="1" dirty="0"/>
              <a:t>Modern Armenians </a:t>
            </a:r>
            <a:r>
              <a:rPr lang="en-GB" sz="2400" i="1" dirty="0"/>
              <a:t>stood out with a number of significantly high D values </a:t>
            </a:r>
            <a:r>
              <a:rPr lang="en-US" sz="2400" b="1" i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(Z&lt; 3)</a:t>
            </a:r>
            <a:r>
              <a:rPr lang="en-US" sz="2400" i="1" dirty="0"/>
              <a:t> </a:t>
            </a:r>
            <a:r>
              <a:rPr lang="en-US" sz="2100" b="1" i="1" dirty="0">
                <a:solidFill>
                  <a:srgbClr val="C00000"/>
                </a:solidFill>
              </a:rPr>
              <a:t>						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204D4CC8-0CD1-4653-87EC-4884155FC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765" y="6259592"/>
            <a:ext cx="5343486" cy="508142"/>
          </a:xfrm>
          <a:ln>
            <a:solidFill>
              <a:schemeClr val="tx1"/>
            </a:solidFill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</a:rPr>
              <a:t>Genetic influx after the Bronze/Iron Age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="" xmlns:a16="http://schemas.microsoft.com/office/drawing/2014/main" id="{55C35DB4-C6AF-4959-9A2A-C5131B9E6C3A}"/>
              </a:ext>
            </a:extLst>
          </p:cNvPr>
          <p:cNvSpPr/>
          <p:nvPr/>
        </p:nvSpPr>
        <p:spPr>
          <a:xfrm>
            <a:off x="4183359" y="5666039"/>
            <a:ext cx="1017079" cy="58389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557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Картинки по запросу population genetics out of afric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25"/>
          <a:stretch/>
        </p:blipFill>
        <p:spPr bwMode="auto">
          <a:xfrm>
            <a:off x="1284176" y="2008622"/>
            <a:ext cx="7021624" cy="379731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Похожее изображение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7" t="-1869" r="49912" b="70086"/>
          <a:stretch/>
        </p:blipFill>
        <p:spPr bwMode="auto">
          <a:xfrm>
            <a:off x="0" y="248226"/>
            <a:ext cx="1903445" cy="157607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Картинки по запросу narodi mira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53" r="4467"/>
          <a:stretch/>
        </p:blipFill>
        <p:spPr bwMode="auto">
          <a:xfrm>
            <a:off x="7044612" y="416177"/>
            <a:ext cx="1946553" cy="156612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Похожее изображение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7" t="31695" r="49772" b="31014"/>
          <a:stretch/>
        </p:blipFill>
        <p:spPr bwMode="auto">
          <a:xfrm>
            <a:off x="7391400" y="2662024"/>
            <a:ext cx="1760561" cy="16767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Картинки по запросу evrei v nacionalno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47"/>
          <a:stretch/>
        </p:blipFill>
        <p:spPr bwMode="auto">
          <a:xfrm>
            <a:off x="7382008" y="5151336"/>
            <a:ext cx="1761992" cy="13360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Похожее изображение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444"/>
          <a:stretch/>
        </p:blipFill>
        <p:spPr bwMode="auto">
          <a:xfrm>
            <a:off x="34356" y="4503588"/>
            <a:ext cx="1718244" cy="189045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Похожее изображение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6" y="2317974"/>
            <a:ext cx="1524000" cy="20207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2055841" y="413009"/>
            <a:ext cx="478502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b="1" dirty="0" smtClean="0">
                <a:solidFill>
                  <a:schemeClr val="accent1">
                    <a:lumMod val="75000"/>
                  </a:schemeClr>
                </a:solidFill>
              </a:rPr>
              <a:t>Population </a:t>
            </a:r>
            <a:r>
              <a:rPr lang="en-GB" sz="4400" b="1" dirty="0">
                <a:solidFill>
                  <a:schemeClr val="accent1">
                    <a:lumMod val="75000"/>
                  </a:schemeClr>
                </a:solidFill>
              </a:rPr>
              <a:t>genetics</a:t>
            </a:r>
            <a:endParaRPr lang="en-US" sz="4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39" y="1255821"/>
            <a:ext cx="7088159" cy="44887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2" name="Picture 6" descr="Our Neanderthal DNA might explain who gets sickest from COVID-19 | Genetic  Literacy Projec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6" y="3606439"/>
            <a:ext cx="5100224" cy="31302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931540"/>
      </p:ext>
    </p:extLst>
  </p:cSld>
  <p:clrMapOvr>
    <a:masterClrMapping/>
  </p:clrMapOvr>
  <p:transition advTm="2384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="" xmlns:a16="http://schemas.microsoft.com/office/drawing/2014/main" id="{D9D046EC-750B-411C-8952-40F661042998}"/>
              </a:ext>
            </a:extLst>
          </p:cNvPr>
          <p:cNvSpPr txBox="1">
            <a:spLocks/>
          </p:cNvSpPr>
          <p:nvPr/>
        </p:nvSpPr>
        <p:spPr>
          <a:xfrm>
            <a:off x="229358" y="9026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</a:rPr>
              <a:t>Identifying the nature of the genetic influx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Picture 2" descr="Image result for D statistics genetics tree">
            <a:extLst>
              <a:ext uri="{FF2B5EF4-FFF2-40B4-BE49-F238E27FC236}">
                <a16:creationId xmlns="" xmlns:a16="http://schemas.microsoft.com/office/drawing/2014/main" id="{F3EBBF80-E200-474E-98B8-DEBC75282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5"/>
          <a:stretch/>
        </p:blipFill>
        <p:spPr bwMode="auto">
          <a:xfrm>
            <a:off x="3179929" y="763751"/>
            <a:ext cx="5540992" cy="331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5FECB27-CAF8-4AAC-8325-2E23257108D6}"/>
              </a:ext>
            </a:extLst>
          </p:cNvPr>
          <p:cNvSpPr txBox="1">
            <a:spLocks/>
          </p:cNvSpPr>
          <p:nvPr/>
        </p:nvSpPr>
        <p:spPr>
          <a:xfrm>
            <a:off x="2886810" y="4071434"/>
            <a:ext cx="2346988" cy="6958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Modern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Armenia</a:t>
            </a:r>
            <a:endParaRPr lang="en-GB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4889D78-1240-4F6C-A439-B9089BD5641B}"/>
              </a:ext>
            </a:extLst>
          </p:cNvPr>
          <p:cNvSpPr txBox="1">
            <a:spLocks/>
          </p:cNvSpPr>
          <p:nvPr/>
        </p:nvSpPr>
        <p:spPr>
          <a:xfrm>
            <a:off x="4541940" y="4125785"/>
            <a:ext cx="2346988" cy="7094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Ancient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Armenia</a:t>
            </a:r>
            <a:endParaRPr lang="en-GB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4D44EA9F-90DB-4859-898A-287ADE674205}"/>
              </a:ext>
            </a:extLst>
          </p:cNvPr>
          <p:cNvSpPr txBox="1">
            <a:spLocks/>
          </p:cNvSpPr>
          <p:nvPr/>
        </p:nvSpPr>
        <p:spPr>
          <a:xfrm>
            <a:off x="6128139" y="4079212"/>
            <a:ext cx="1098947" cy="67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i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D5BFF6A-2476-48FE-94F5-9C8C9102ADA0}"/>
              </a:ext>
            </a:extLst>
          </p:cNvPr>
          <p:cNvSpPr/>
          <p:nvPr/>
        </p:nvSpPr>
        <p:spPr>
          <a:xfrm>
            <a:off x="6252243" y="4395591"/>
            <a:ext cx="1782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Modern samples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ABAC000-BC6A-4251-A52F-11E5203B0453}"/>
              </a:ext>
            </a:extLst>
          </p:cNvPr>
          <p:cNvSpPr txBox="1">
            <a:spLocks/>
          </p:cNvSpPr>
          <p:nvPr/>
        </p:nvSpPr>
        <p:spPr>
          <a:xfrm>
            <a:off x="8116058" y="4126706"/>
            <a:ext cx="1800651" cy="46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Mbuti</a:t>
            </a:r>
            <a:endParaRPr lang="en-GB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35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ontent Placeholder 8">
            <a:extLst>
              <a:ext uri="{FF2B5EF4-FFF2-40B4-BE49-F238E27FC236}">
                <a16:creationId xmlns="" xmlns:a16="http://schemas.microsoft.com/office/drawing/2014/main" id="{22828F5E-A366-40D4-8B3C-992D679B24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357453"/>
              </p:ext>
            </p:extLst>
          </p:nvPr>
        </p:nvGraphicFramePr>
        <p:xfrm>
          <a:off x="330591" y="1415829"/>
          <a:ext cx="8482818" cy="5036239"/>
        </p:xfrm>
        <a:graphic>
          <a:graphicData uri="http://schemas.openxmlformats.org/drawingml/2006/table">
            <a:tbl>
              <a:tblPr bandRow="1"/>
              <a:tblGrid>
                <a:gridCol w="1018373">
                  <a:extLst>
                    <a:ext uri="{9D8B030D-6E8A-4147-A177-3AD203B41FA5}">
                      <a16:colId xmlns="" xmlns:a16="http://schemas.microsoft.com/office/drawing/2014/main" val="1581262697"/>
                    </a:ext>
                  </a:extLst>
                </a:gridCol>
                <a:gridCol w="1466456">
                  <a:extLst>
                    <a:ext uri="{9D8B030D-6E8A-4147-A177-3AD203B41FA5}">
                      <a16:colId xmlns="" xmlns:a16="http://schemas.microsoft.com/office/drawing/2014/main" val="3424685412"/>
                    </a:ext>
                  </a:extLst>
                </a:gridCol>
                <a:gridCol w="1249204">
                  <a:extLst>
                    <a:ext uri="{9D8B030D-6E8A-4147-A177-3AD203B41FA5}">
                      <a16:colId xmlns="" xmlns:a16="http://schemas.microsoft.com/office/drawing/2014/main" val="700019891"/>
                    </a:ext>
                  </a:extLst>
                </a:gridCol>
                <a:gridCol w="1018373">
                  <a:extLst>
                    <a:ext uri="{9D8B030D-6E8A-4147-A177-3AD203B41FA5}">
                      <a16:colId xmlns="" xmlns:a16="http://schemas.microsoft.com/office/drawing/2014/main" val="735964973"/>
                    </a:ext>
                  </a:extLst>
                </a:gridCol>
                <a:gridCol w="964060">
                  <a:extLst>
                    <a:ext uri="{9D8B030D-6E8A-4147-A177-3AD203B41FA5}">
                      <a16:colId xmlns="" xmlns:a16="http://schemas.microsoft.com/office/drawing/2014/main" val="1115551907"/>
                    </a:ext>
                  </a:extLst>
                </a:gridCol>
                <a:gridCol w="841854">
                  <a:extLst>
                    <a:ext uri="{9D8B030D-6E8A-4147-A177-3AD203B41FA5}">
                      <a16:colId xmlns="" xmlns:a16="http://schemas.microsoft.com/office/drawing/2014/main" val="2466852487"/>
                    </a:ext>
                  </a:extLst>
                </a:gridCol>
                <a:gridCol w="960861">
                  <a:extLst>
                    <a:ext uri="{9D8B030D-6E8A-4147-A177-3AD203B41FA5}">
                      <a16:colId xmlns="" xmlns:a16="http://schemas.microsoft.com/office/drawing/2014/main" val="3036848312"/>
                    </a:ext>
                  </a:extLst>
                </a:gridCol>
                <a:gridCol w="963637">
                  <a:extLst>
                    <a:ext uri="{9D8B030D-6E8A-4147-A177-3AD203B41FA5}">
                      <a16:colId xmlns="" xmlns:a16="http://schemas.microsoft.com/office/drawing/2014/main" val="2896583567"/>
                    </a:ext>
                  </a:extLst>
                </a:gridCol>
              </a:tblGrid>
              <a:tr h="295009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X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Y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Z score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ABBA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BABA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135247679"/>
                  </a:ext>
                </a:extLst>
              </a:tr>
              <a:tr h="31608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Armenia_ChL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Sardinian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0.0015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0.892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27,281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27,201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47742306"/>
                  </a:ext>
                </a:extLst>
              </a:tr>
              <a:tr h="31608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Armenia_ChL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Sicilian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0.0015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0.946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27,171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27,090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148834759"/>
                  </a:ext>
                </a:extLst>
              </a:tr>
              <a:tr h="31608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Armenia_ChL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Italian_North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-0.0003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-0.198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27,240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27,257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08261518"/>
                  </a:ext>
                </a:extLst>
              </a:tr>
              <a:tr h="31608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Armenia_EBA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Sardinian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0.0074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3.978</a:t>
                      </a:r>
                      <a:endParaRPr lang="en-GB" sz="20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26,815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26,419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09128413"/>
                  </a:ext>
                </a:extLst>
              </a:tr>
              <a:tr h="31608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Armenia_EBA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Sicilian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0.0066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3.635</a:t>
                      </a:r>
                      <a:endParaRPr lang="en-GB" sz="20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26,687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26,336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66092948"/>
                  </a:ext>
                </a:extLst>
              </a:tr>
              <a:tr h="31608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Armenia_EBA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Italian_North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0.0052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2.856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26,762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26,487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637736325"/>
                  </a:ext>
                </a:extLst>
              </a:tr>
              <a:tr h="31608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Armenia_MBA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Sardinian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0.004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1.719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24,511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24,315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60220096"/>
                  </a:ext>
                </a:extLst>
              </a:tr>
              <a:tr h="31608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Armenia_MBA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Sicilian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0.0032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1.397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24,392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24,238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15412554"/>
                  </a:ext>
                </a:extLst>
              </a:tr>
              <a:tr h="31608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Armenia_MBA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Italian_North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0.0022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0.966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24,470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24,365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952699220"/>
                  </a:ext>
                </a:extLst>
              </a:tr>
              <a:tr h="31608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Armenia_LBA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Sardinian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0.0106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4.698</a:t>
                      </a:r>
                      <a:endParaRPr lang="en-GB" sz="20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14,626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14,319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26984789"/>
                  </a:ext>
                </a:extLst>
              </a:tr>
              <a:tr h="31608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Armenia_LBA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Sicilian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0.0089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C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4.094</a:t>
                      </a:r>
                      <a:endParaRPr lang="en-GB" sz="20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14,547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14,289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857896568"/>
                  </a:ext>
                </a:extLst>
              </a:tr>
              <a:tr h="31608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Armenia_LBA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Italian_North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0.0069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3.133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14,579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14,380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183763719"/>
                  </a:ext>
                </a:extLst>
              </a:tr>
              <a:tr h="31608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Armenia_IA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Sardinian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0.0064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2.77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26,151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25,821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37930377"/>
                  </a:ext>
                </a:extLst>
              </a:tr>
              <a:tr h="31608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Armenia_IA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Sicilian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0.0054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2.43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26,024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25,744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5916971"/>
                  </a:ext>
                </a:extLst>
              </a:tr>
              <a:tr h="316082"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Armenian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Armenia_IA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Italian_North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Mbuti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0.0031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1.44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26,080</a:t>
                      </a:r>
                      <a:endParaRPr lang="en-GB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25,919</a:t>
                      </a:r>
                      <a:endParaRPr lang="en-GB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24405393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="" xmlns:a16="http://schemas.microsoft.com/office/drawing/2014/main" id="{F78796C3-56BE-4E6B-B1CF-FCD77DF100BD}"/>
              </a:ext>
            </a:extLst>
          </p:cNvPr>
          <p:cNvSpPr txBox="1">
            <a:spLocks/>
          </p:cNvSpPr>
          <p:nvPr/>
        </p:nvSpPr>
        <p:spPr>
          <a:xfrm>
            <a:off x="229358" y="9026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</a:rPr>
              <a:t>Identifying the nature of the genetic influx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647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D statistics genetics tree">
            <a:extLst>
              <a:ext uri="{FF2B5EF4-FFF2-40B4-BE49-F238E27FC236}">
                <a16:creationId xmlns="" xmlns:a16="http://schemas.microsoft.com/office/drawing/2014/main" id="{F3EBBF80-E200-474E-98B8-DEBC75282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25"/>
          <a:stretch/>
        </p:blipFill>
        <p:spPr bwMode="auto">
          <a:xfrm>
            <a:off x="3179929" y="763751"/>
            <a:ext cx="5540992" cy="3313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2">
            <a:extLst>
              <a:ext uri="{FF2B5EF4-FFF2-40B4-BE49-F238E27FC236}">
                <a16:creationId xmlns="" xmlns:a16="http://schemas.microsoft.com/office/drawing/2014/main" id="{35FECB27-CAF8-4AAC-8325-2E23257108D6}"/>
              </a:ext>
            </a:extLst>
          </p:cNvPr>
          <p:cNvSpPr txBox="1">
            <a:spLocks/>
          </p:cNvSpPr>
          <p:nvPr/>
        </p:nvSpPr>
        <p:spPr>
          <a:xfrm>
            <a:off x="2886810" y="4071434"/>
            <a:ext cx="2346988" cy="6958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Modern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Armenia</a:t>
            </a:r>
            <a:endParaRPr lang="en-GB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="" xmlns:a16="http://schemas.microsoft.com/office/drawing/2014/main" id="{84889D78-1240-4F6C-A439-B9089BD5641B}"/>
              </a:ext>
            </a:extLst>
          </p:cNvPr>
          <p:cNvSpPr txBox="1">
            <a:spLocks/>
          </p:cNvSpPr>
          <p:nvPr/>
        </p:nvSpPr>
        <p:spPr>
          <a:xfrm>
            <a:off x="4541940" y="4125785"/>
            <a:ext cx="2346988" cy="70948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Ancient</a:t>
            </a:r>
          </a:p>
          <a:p>
            <a:pPr marL="0" indent="0"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Armenia</a:t>
            </a:r>
            <a:endParaRPr lang="en-GB" sz="2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4D44EA9F-90DB-4859-898A-287ADE674205}"/>
              </a:ext>
            </a:extLst>
          </p:cNvPr>
          <p:cNvSpPr txBox="1">
            <a:spLocks/>
          </p:cNvSpPr>
          <p:nvPr/>
        </p:nvSpPr>
        <p:spPr>
          <a:xfrm>
            <a:off x="6128139" y="4079212"/>
            <a:ext cx="1098947" cy="6721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b="1" i="1" dirty="0">
                <a:solidFill>
                  <a:srgbClr val="C00000"/>
                </a:solidFill>
              </a:rPr>
              <a:t>X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1D5BFF6A-2476-48FE-94F5-9C8C9102ADA0}"/>
              </a:ext>
            </a:extLst>
          </p:cNvPr>
          <p:cNvSpPr/>
          <p:nvPr/>
        </p:nvSpPr>
        <p:spPr>
          <a:xfrm>
            <a:off x="6252247" y="4395591"/>
            <a:ext cx="17828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i="1" dirty="0">
                <a:solidFill>
                  <a:srgbClr val="C00000"/>
                </a:solidFill>
              </a:rPr>
              <a:t>Modern samples</a:t>
            </a:r>
            <a:endParaRPr lang="en-GB" b="1" dirty="0">
              <a:solidFill>
                <a:srgbClr val="C00000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7ABAC000-BC6A-4251-A52F-11E5203B0453}"/>
              </a:ext>
            </a:extLst>
          </p:cNvPr>
          <p:cNvSpPr txBox="1">
            <a:spLocks/>
          </p:cNvSpPr>
          <p:nvPr/>
        </p:nvSpPr>
        <p:spPr>
          <a:xfrm>
            <a:off x="8116058" y="4126706"/>
            <a:ext cx="1800651" cy="467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Mbuti</a:t>
            </a:r>
            <a:endParaRPr lang="en-GB" sz="2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B3F7E4F-993B-4CB2-83C0-354913A6618C}"/>
              </a:ext>
            </a:extLst>
          </p:cNvPr>
          <p:cNvSpPr/>
          <p:nvPr/>
        </p:nvSpPr>
        <p:spPr>
          <a:xfrm>
            <a:off x="4602928" y="302889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Z &gt; 3</a:t>
            </a:r>
            <a:endParaRPr lang="en-GB" sz="20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EF7DE96E-04EA-416A-825B-1CE852B99DF6}"/>
              </a:ext>
            </a:extLst>
          </p:cNvPr>
          <p:cNvCxnSpPr>
            <a:cxnSpLocks/>
          </p:cNvCxnSpPr>
          <p:nvPr/>
        </p:nvCxnSpPr>
        <p:spPr>
          <a:xfrm>
            <a:off x="3967089" y="3429000"/>
            <a:ext cx="2285154" cy="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4E16B1C-48D2-4569-A86A-059CBA803757}"/>
              </a:ext>
            </a:extLst>
          </p:cNvPr>
          <p:cNvSpPr/>
          <p:nvPr/>
        </p:nvSpPr>
        <p:spPr>
          <a:xfrm>
            <a:off x="233719" y="4790689"/>
            <a:ext cx="8773803" cy="83099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en-US" sz="2400" i="1" dirty="0"/>
              <a:t>The clade is broken by introgression from a </a:t>
            </a:r>
            <a:r>
              <a:rPr lang="en-US" sz="2400" b="1" i="1" dirty="0"/>
              <a:t>Sardinian-like source </a:t>
            </a:r>
            <a:r>
              <a:rPr lang="en-US" sz="2400" i="1" dirty="0"/>
              <a:t>(Z&gt;3) </a:t>
            </a:r>
            <a:r>
              <a:rPr lang="en-US" sz="2100" b="1" i="1" dirty="0">
                <a:solidFill>
                  <a:srgbClr val="C00000"/>
                </a:solidFill>
              </a:rPr>
              <a:t>						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D2871BD0-4629-4C35-9267-709105551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996" y="6318301"/>
            <a:ext cx="8773803" cy="508142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rgbClr val="C00000"/>
                </a:solidFill>
              </a:rPr>
              <a:t>Early farmers migration left genetic footprints in the region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="" xmlns:a16="http://schemas.microsoft.com/office/drawing/2014/main" id="{05F1123F-6BBA-4695-8291-0E7BB4CB5EA2}"/>
              </a:ext>
            </a:extLst>
          </p:cNvPr>
          <p:cNvSpPr/>
          <p:nvPr/>
        </p:nvSpPr>
        <p:spPr>
          <a:xfrm>
            <a:off x="4183359" y="5692075"/>
            <a:ext cx="1017079" cy="583895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itle 1">
            <a:extLst>
              <a:ext uri="{FF2B5EF4-FFF2-40B4-BE49-F238E27FC236}">
                <a16:creationId xmlns="" xmlns:a16="http://schemas.microsoft.com/office/drawing/2014/main" id="{A6EA57F0-A272-4BBE-BE1F-74FC66F3695F}"/>
              </a:ext>
            </a:extLst>
          </p:cNvPr>
          <p:cNvSpPr txBox="1">
            <a:spLocks/>
          </p:cNvSpPr>
          <p:nvPr/>
        </p:nvSpPr>
        <p:spPr>
          <a:xfrm>
            <a:off x="229358" y="9026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200" b="1" i="1" dirty="0">
                <a:solidFill>
                  <a:schemeClr val="accent1">
                    <a:lumMod val="50000"/>
                  </a:schemeClr>
                </a:solidFill>
              </a:rPr>
              <a:t>Identifying the nature of the genetic influx</a:t>
            </a:r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/>
            </a:r>
            <a:br>
              <a:rPr lang="en-GB" dirty="0">
                <a:solidFill>
                  <a:schemeClr val="accent1">
                    <a:lumMod val="50000"/>
                  </a:schemeClr>
                </a:solidFill>
              </a:rPr>
            </a:b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2633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CDEA5B-DEF0-48CD-8EF1-01F0B3DC4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029" y="-176295"/>
            <a:ext cx="7886700" cy="1325563"/>
          </a:xfrm>
        </p:spPr>
        <p:txBody>
          <a:bodyPr/>
          <a:lstStyle/>
          <a:p>
            <a:r>
              <a:rPr lang="en-GB" sz="3600" dirty="0">
                <a:solidFill>
                  <a:schemeClr val="accent1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5B37FF-BD55-4E0E-A0E8-7602FD80A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88" y="1176995"/>
            <a:ext cx="8431824" cy="4504009"/>
          </a:xfrm>
        </p:spPr>
        <p:txBody>
          <a:bodyPr/>
          <a:lstStyle/>
          <a:p>
            <a:pPr algn="just">
              <a:spcAft>
                <a:spcPts val="1200"/>
              </a:spcAft>
            </a:pPr>
            <a:r>
              <a:rPr lang="en-GB" sz="2500" dirty="0"/>
              <a:t>Balkan theory on the origins of Armenians is rejected</a:t>
            </a:r>
          </a:p>
          <a:p>
            <a:pPr algn="just">
              <a:spcAft>
                <a:spcPts val="1200"/>
              </a:spcAft>
            </a:pPr>
            <a:r>
              <a:rPr lang="en-GB" sz="2500" dirty="0"/>
              <a:t>Genetic continuity in the region is not </a:t>
            </a:r>
            <a:r>
              <a:rPr lang="en-US" sz="2500" dirty="0"/>
              <a:t>constant across time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582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E5F5D8-CF79-45A9-A25B-86CD40B22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553" y="154573"/>
            <a:ext cx="8786060" cy="661738"/>
          </a:xfrm>
        </p:spPr>
        <p:txBody>
          <a:bodyPr>
            <a:noAutofit/>
          </a:bodyPr>
          <a:lstStyle/>
          <a:p>
            <a:r>
              <a:rPr lang="en-GB" sz="3200" dirty="0">
                <a:solidFill>
                  <a:schemeClr val="accent1">
                    <a:lumMod val="50000"/>
                  </a:schemeClr>
                </a:solidFill>
              </a:rPr>
              <a:t>Large scale population movement in the Middle East</a:t>
            </a:r>
          </a:p>
        </p:txBody>
      </p:sp>
      <p:pic>
        <p:nvPicPr>
          <p:cNvPr id="4" name="Picture 4" descr="Image result for map of europe and africa">
            <a:extLst>
              <a:ext uri="{FF2B5EF4-FFF2-40B4-BE49-F238E27FC236}">
                <a16:creationId xmlns="" xmlns:a16="http://schemas.microsoft.com/office/drawing/2014/main" id="{ED7000C8-AA7A-40B7-BA06-8A3905A32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t="1165" r="1125" b="1141"/>
          <a:stretch/>
        </p:blipFill>
        <p:spPr bwMode="auto">
          <a:xfrm>
            <a:off x="1070811" y="1034184"/>
            <a:ext cx="7065545" cy="5566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: Shape 12">
            <a:extLst>
              <a:ext uri="{FF2B5EF4-FFF2-40B4-BE49-F238E27FC236}">
                <a16:creationId xmlns="" xmlns:a16="http://schemas.microsoft.com/office/drawing/2014/main" id="{70B58061-05C8-424E-B65E-AED6B3F5B99D}"/>
              </a:ext>
            </a:extLst>
          </p:cNvPr>
          <p:cNvSpPr/>
          <p:nvPr/>
        </p:nvSpPr>
        <p:spPr>
          <a:xfrm>
            <a:off x="4912115" y="4584035"/>
            <a:ext cx="457201" cy="1696988"/>
          </a:xfrm>
          <a:custGeom>
            <a:avLst/>
            <a:gdLst>
              <a:gd name="connsiteX0" fmla="*/ 506345 w 506345"/>
              <a:gd name="connsiteY0" fmla="*/ 0 h 2045368"/>
              <a:gd name="connsiteX1" fmla="*/ 85240 w 506345"/>
              <a:gd name="connsiteY1" fmla="*/ 902368 h 2045368"/>
              <a:gd name="connsiteX2" fmla="*/ 1019 w 506345"/>
              <a:gd name="connsiteY2" fmla="*/ 1588168 h 2045368"/>
              <a:gd name="connsiteX3" fmla="*/ 109303 w 506345"/>
              <a:gd name="connsiteY3" fmla="*/ 2045368 h 2045368"/>
              <a:gd name="connsiteX4" fmla="*/ 109303 w 506345"/>
              <a:gd name="connsiteY4" fmla="*/ 2045368 h 204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6345" h="2045368">
                <a:moveTo>
                  <a:pt x="506345" y="0"/>
                </a:moveTo>
                <a:cubicBezTo>
                  <a:pt x="337903" y="318836"/>
                  <a:pt x="169461" y="637673"/>
                  <a:pt x="85240" y="902368"/>
                </a:cubicBezTo>
                <a:cubicBezTo>
                  <a:pt x="1019" y="1167063"/>
                  <a:pt x="-2991" y="1397668"/>
                  <a:pt x="1019" y="1588168"/>
                </a:cubicBezTo>
                <a:cubicBezTo>
                  <a:pt x="5029" y="1778668"/>
                  <a:pt x="109303" y="2045368"/>
                  <a:pt x="109303" y="2045368"/>
                </a:cubicBezTo>
                <a:lnTo>
                  <a:pt x="109303" y="2045368"/>
                </a:lnTo>
              </a:path>
            </a:pathLst>
          </a:custGeom>
          <a:ln w="149225" cap="flat">
            <a:gradFill flip="none" rotWithShape="1">
              <a:gsLst>
                <a:gs pos="94000">
                  <a:schemeClr val="accent2">
                    <a:lumMod val="40000"/>
                    <a:lumOff val="60000"/>
                  </a:schemeClr>
                </a:gs>
                <a:gs pos="0">
                  <a:scrgbClr r="0" g="0" b="0">
                    <a:alpha val="14000"/>
                  </a:scrgbClr>
                </a:gs>
                <a:gs pos="0">
                  <a:scrgbClr r="0" g="0" b="0">
                    <a:alpha val="0"/>
                  </a:scrgbClr>
                </a:gs>
                <a:gs pos="0">
                  <a:scrgbClr r="0" g="0" b="0"/>
                </a:gs>
                <a:gs pos="88000">
                  <a:schemeClr val="accent2">
                    <a:lumMod val="40000"/>
                    <a:lumOff val="60000"/>
                  </a:schemeClr>
                </a:gs>
                <a:gs pos="64000">
                  <a:srgbClr val="C00000"/>
                </a:gs>
              </a:gsLst>
              <a:path path="circle">
                <a:fillToRect l="50000" t="130000" r="50000" b="-30000"/>
              </a:path>
              <a:tileRect/>
            </a:gradFill>
            <a:headEnd type="none" w="lg" len="lg"/>
            <a:tailEnd type="stealth" w="lg" len="lg"/>
          </a:ln>
          <a:effectLst>
            <a:reflection endPos="0" dist="50800" dir="5400000" sy="-100000" algn="bl" rotWithShape="0"/>
            <a:softEdge rad="0"/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7434CEFE-E447-42C3-947C-5DE84BEAA654}"/>
              </a:ext>
            </a:extLst>
          </p:cNvPr>
          <p:cNvSpPr/>
          <p:nvPr/>
        </p:nvSpPr>
        <p:spPr>
          <a:xfrm rot="240000" flipH="1" flipV="1">
            <a:off x="5475914" y="3654295"/>
            <a:ext cx="136713" cy="828000"/>
          </a:xfrm>
          <a:custGeom>
            <a:avLst/>
            <a:gdLst>
              <a:gd name="connsiteX0" fmla="*/ 506345 w 506345"/>
              <a:gd name="connsiteY0" fmla="*/ 0 h 2045368"/>
              <a:gd name="connsiteX1" fmla="*/ 85240 w 506345"/>
              <a:gd name="connsiteY1" fmla="*/ 902368 h 2045368"/>
              <a:gd name="connsiteX2" fmla="*/ 1019 w 506345"/>
              <a:gd name="connsiteY2" fmla="*/ 1588168 h 2045368"/>
              <a:gd name="connsiteX3" fmla="*/ 109303 w 506345"/>
              <a:gd name="connsiteY3" fmla="*/ 2045368 h 2045368"/>
              <a:gd name="connsiteX4" fmla="*/ 109303 w 506345"/>
              <a:gd name="connsiteY4" fmla="*/ 2045368 h 204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6345" h="2045368">
                <a:moveTo>
                  <a:pt x="506345" y="0"/>
                </a:moveTo>
                <a:cubicBezTo>
                  <a:pt x="337903" y="318836"/>
                  <a:pt x="169461" y="637673"/>
                  <a:pt x="85240" y="902368"/>
                </a:cubicBezTo>
                <a:cubicBezTo>
                  <a:pt x="1019" y="1167063"/>
                  <a:pt x="-2991" y="1397668"/>
                  <a:pt x="1019" y="1588168"/>
                </a:cubicBezTo>
                <a:cubicBezTo>
                  <a:pt x="5029" y="1778668"/>
                  <a:pt x="109303" y="2045368"/>
                  <a:pt x="109303" y="2045368"/>
                </a:cubicBezTo>
                <a:lnTo>
                  <a:pt x="109303" y="2045368"/>
                </a:lnTo>
              </a:path>
            </a:pathLst>
          </a:custGeom>
          <a:ln w="149225" cap="flat">
            <a:gradFill flip="none" rotWithShape="1">
              <a:gsLst>
                <a:gs pos="0">
                  <a:scrgbClr r="0" g="0" b="0"/>
                </a:gs>
                <a:gs pos="0">
                  <a:scrgbClr r="0" g="0" b="0">
                    <a:alpha val="0"/>
                  </a:scrgbClr>
                </a:gs>
                <a:gs pos="0">
                  <a:scrgbClr r="0" g="0" b="0"/>
                </a:gs>
                <a:gs pos="87000">
                  <a:schemeClr val="accent2">
                    <a:lumMod val="40000"/>
                    <a:lumOff val="60000"/>
                  </a:schemeClr>
                </a:gs>
                <a:gs pos="68000">
                  <a:srgbClr val="C00000"/>
                </a:gs>
              </a:gsLst>
              <a:path path="circle">
                <a:fillToRect l="50000" t="130000" r="50000" b="-30000"/>
              </a:path>
              <a:tileRect/>
            </a:gradFill>
            <a:headEnd type="none" w="lg" len="lg"/>
            <a:tailEnd type="stealth" w="sm" len="sm"/>
          </a:ln>
          <a:effectLst>
            <a:reflection endPos="0" dir="5400000" sy="-100000" algn="bl" rotWithShape="0"/>
            <a:softEdge rad="0"/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D90501A9-954E-421E-9E15-4E15A27E05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3326" y="4535912"/>
            <a:ext cx="1917966" cy="56823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sz="2400" dirty="0"/>
              <a:t>3,000 years ago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="" xmlns:a16="http://schemas.microsoft.com/office/drawing/2014/main" id="{E792EF34-ABBD-4534-B625-13EE0AE7CF04}"/>
              </a:ext>
            </a:extLst>
          </p:cNvPr>
          <p:cNvSpPr txBox="1">
            <a:spLocks/>
          </p:cNvSpPr>
          <p:nvPr/>
        </p:nvSpPr>
        <p:spPr>
          <a:xfrm>
            <a:off x="5521911" y="4236532"/>
            <a:ext cx="2569863" cy="56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EF-like source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="" xmlns:a16="http://schemas.microsoft.com/office/drawing/2014/main" id="{F73644CF-121D-4354-AB16-9216D00038EF}"/>
              </a:ext>
            </a:extLst>
          </p:cNvPr>
          <p:cNvSpPr txBox="1">
            <a:spLocks/>
          </p:cNvSpPr>
          <p:nvPr/>
        </p:nvSpPr>
        <p:spPr>
          <a:xfrm>
            <a:off x="3455764" y="6131447"/>
            <a:ext cx="2569863" cy="568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000" dirty="0"/>
              <a:t>AFRICA</a:t>
            </a:r>
          </a:p>
        </p:txBody>
      </p:sp>
    </p:spTree>
    <p:extLst>
      <p:ext uri="{BB962C8B-B14F-4D97-AF65-F5344CB8AC3E}">
        <p14:creationId xmlns:p14="http://schemas.microsoft.com/office/powerpoint/2010/main" val="181383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CDEA5B-DEF0-48CD-8EF1-01F0B3DC4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9029" y="-176295"/>
            <a:ext cx="7886700" cy="1325563"/>
          </a:xfrm>
        </p:spPr>
        <p:txBody>
          <a:bodyPr/>
          <a:lstStyle/>
          <a:p>
            <a:r>
              <a:rPr lang="en-GB" sz="3600" dirty="0">
                <a:solidFill>
                  <a:schemeClr val="accent1">
                    <a:lumMod val="50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FD5B37FF-BD55-4E0E-A0E8-7602FD80A3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088" y="1176995"/>
            <a:ext cx="8431824" cy="4504009"/>
          </a:xfrm>
        </p:spPr>
        <p:txBody>
          <a:bodyPr/>
          <a:lstStyle/>
          <a:p>
            <a:pPr algn="just">
              <a:spcAft>
                <a:spcPts val="1200"/>
              </a:spcAft>
            </a:pPr>
            <a:r>
              <a:rPr lang="en-GB" sz="2500" dirty="0"/>
              <a:t>Balkan theory on the origins of Armenians is rejected</a:t>
            </a:r>
          </a:p>
          <a:p>
            <a:pPr algn="just">
              <a:spcAft>
                <a:spcPts val="1200"/>
              </a:spcAft>
            </a:pPr>
            <a:r>
              <a:rPr lang="en-GB" sz="2500" dirty="0"/>
              <a:t>Genetic continuity in the region is not </a:t>
            </a:r>
            <a:r>
              <a:rPr lang="en-US" sz="2500" dirty="0"/>
              <a:t>constant across time</a:t>
            </a:r>
          </a:p>
          <a:p>
            <a:pPr algn="just">
              <a:spcAft>
                <a:spcPts val="1200"/>
              </a:spcAft>
            </a:pPr>
            <a:r>
              <a:rPr lang="en-US" sz="2500" dirty="0"/>
              <a:t>There was a large scale population movement across the Middle East after the Bronze Age</a:t>
            </a:r>
          </a:p>
          <a:p>
            <a:pPr algn="just">
              <a:spcAft>
                <a:spcPts val="1200"/>
              </a:spcAft>
            </a:pPr>
            <a:r>
              <a:rPr lang="en-GB" sz="2500" dirty="0"/>
              <a:t>As a result of its movement northward, modern Armenians has become genetically altered from their regional ancestors</a:t>
            </a:r>
            <a:endParaRPr lang="en-US" sz="2500" dirty="0"/>
          </a:p>
          <a:p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C212155-4A07-4EE8-89F1-06C458A0894A}"/>
              </a:ext>
            </a:extLst>
          </p:cNvPr>
          <p:cNvSpPr/>
          <p:nvPr/>
        </p:nvSpPr>
        <p:spPr>
          <a:xfrm>
            <a:off x="118690" y="4691663"/>
            <a:ext cx="579025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500" dirty="0">
                <a:solidFill>
                  <a:srgbClr val="C00000"/>
                </a:solidFill>
              </a:rPr>
              <a:t>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F6F7186B-79E4-406B-8FAE-F302275208DB}"/>
              </a:ext>
            </a:extLst>
          </p:cNvPr>
          <p:cNvSpPr/>
          <p:nvPr/>
        </p:nvSpPr>
        <p:spPr>
          <a:xfrm>
            <a:off x="988548" y="5044591"/>
            <a:ext cx="7837069" cy="1143070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Where the migration is coming from?</a:t>
            </a:r>
          </a:p>
          <a:p>
            <a:pPr>
              <a:lnSpc>
                <a:spcPct val="150000"/>
              </a:lnSpc>
            </a:pPr>
            <a:r>
              <a:rPr lang="en-GB" sz="2400" dirty="0">
                <a:solidFill>
                  <a:schemeClr val="accent1">
                    <a:lumMod val="75000"/>
                  </a:schemeClr>
                </a:solidFill>
              </a:rPr>
              <a:t>What is a trigger of population movement? Climatic changes?</a:t>
            </a:r>
          </a:p>
        </p:txBody>
      </p:sp>
    </p:spTree>
    <p:extLst>
      <p:ext uri="{BB962C8B-B14F-4D97-AF65-F5344CB8AC3E}">
        <p14:creationId xmlns:p14="http://schemas.microsoft.com/office/powerpoint/2010/main" val="266286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Картинки по запросу armeni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8525" y="0"/>
            <a:ext cx="96410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0" y="3014546"/>
            <a:ext cx="3486150" cy="1143000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-US" sz="4800" b="1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74019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ounded Rectangle 22"/>
          <p:cNvSpPr/>
          <p:nvPr/>
        </p:nvSpPr>
        <p:spPr>
          <a:xfrm>
            <a:off x="150407" y="1716869"/>
            <a:ext cx="3456400" cy="56505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666999" y="162239"/>
            <a:ext cx="3995057" cy="7930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6999" y="101554"/>
            <a:ext cx="8139753" cy="91440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Genetic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markers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050586" y="972225"/>
            <a:ext cx="914400" cy="6400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0" y="1863998"/>
            <a:ext cx="3688876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Uniparental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8074" y="2336042"/>
            <a:ext cx="3245324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Y chromosome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3565" y="2992882"/>
            <a:ext cx="29300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Bi-allelic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STRs (microsatellites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88291" y="4362288"/>
            <a:ext cx="258852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mtDNA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6145" y="5076633"/>
            <a:ext cx="2597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SNPs on HV1, HV2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2" name="Picture 12" descr="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CCD8F1"/>
              </a:clrFrom>
              <a:clrTo>
                <a:srgbClr val="CCD8F1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0500" y="2304358"/>
            <a:ext cx="1384069" cy="2191442"/>
          </a:xfrm>
          <a:prstGeom prst="rect">
            <a:avLst/>
          </a:prstGeom>
          <a:noFill/>
        </p:spPr>
      </p:pic>
      <p:pic>
        <p:nvPicPr>
          <p:cNvPr id="33" name="Picture 13" descr="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BCCDEB"/>
              </a:clrFrom>
              <a:clrTo>
                <a:srgbClr val="BCCDEB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42317" y="4829890"/>
            <a:ext cx="1600819" cy="1723310"/>
          </a:xfrm>
          <a:prstGeom prst="rect">
            <a:avLst/>
          </a:prstGeom>
        </p:spPr>
      </p:pic>
      <p:pic>
        <p:nvPicPr>
          <p:cNvPr id="22" name="Picture 3" descr="C:\Documents and Settings\Human genetics group\Desktop\RAU_2011\Anahit\Y-DNA_s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-1" r="3619" b="1677"/>
          <a:stretch/>
        </p:blipFill>
        <p:spPr bwMode="auto">
          <a:xfrm>
            <a:off x="5667389" y="1665041"/>
            <a:ext cx="2924312" cy="456368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5533053" y="6211669"/>
            <a:ext cx="3454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Evolutionary tree of Human Y-chromosome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</a:rPr>
              <a:t>haplogroups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77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8" grpId="0"/>
      <p:bldP spid="11" grpId="0"/>
      <p:bldP spid="12" grpId="0"/>
      <p:bldP spid="13" grpId="0"/>
      <p:bldP spid="14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067800" cy="1143000"/>
          </a:xfrm>
        </p:spPr>
        <p:txBody>
          <a:bodyPr rtlCol="0">
            <a:noAutofit/>
          </a:bodyPr>
          <a:lstStyle/>
          <a:p>
            <a:r>
              <a:rPr lang="en-US" sz="4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FOUNDING FATHERS OF ARMENIANS</a:t>
            </a:r>
            <a:endParaRPr lang="en-GB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49686500"/>
              </p:ext>
            </p:extLst>
          </p:nvPr>
        </p:nvGraphicFramePr>
        <p:xfrm>
          <a:off x="270587" y="2119883"/>
          <a:ext cx="4198775" cy="32312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4" name="Content Placeholder 3" descr="Barplots_1.png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984" y="2052738"/>
            <a:ext cx="4253746" cy="30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25310" y="235144"/>
            <a:ext cx="80053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3600" b="1" dirty="0" smtClean="0">
                <a:solidFill>
                  <a:schemeClr val="accent1">
                    <a:lumMod val="75000"/>
                  </a:schemeClr>
                </a:solidFill>
              </a:rPr>
              <a:t>Y chromosomal and </a:t>
            </a:r>
            <a:r>
              <a:rPr lang="en-GB" sz="3600" b="1" dirty="0" err="1" smtClean="0">
                <a:solidFill>
                  <a:schemeClr val="accent1">
                    <a:lumMod val="75000"/>
                  </a:schemeClr>
                </a:solidFill>
              </a:rPr>
              <a:t>mtDNA</a:t>
            </a:r>
            <a:r>
              <a:rPr lang="en-GB" sz="36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GB" sz="3600" b="1" dirty="0" err="1" smtClean="0">
                <a:solidFill>
                  <a:schemeClr val="accent1">
                    <a:lumMod val="75000"/>
                  </a:schemeClr>
                </a:solidFill>
              </a:rPr>
              <a:t>haplogroups</a:t>
            </a:r>
            <a:r>
              <a:rPr lang="en-GB" sz="36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GB" sz="3600" b="1" dirty="0" smtClean="0">
                <a:solidFill>
                  <a:schemeClr val="accent1">
                    <a:lumMod val="75000"/>
                  </a:schemeClr>
                </a:solidFill>
              </a:rPr>
              <a:t>in Armenians</a:t>
            </a:r>
            <a:endParaRPr lang="en-US" sz="3600" dirty="0"/>
          </a:p>
        </p:txBody>
      </p:sp>
      <p:sp>
        <p:nvSpPr>
          <p:cNvPr id="7" name="Rectangle 6"/>
          <p:cNvSpPr/>
          <p:nvPr/>
        </p:nvSpPr>
        <p:spPr>
          <a:xfrm>
            <a:off x="768128" y="5295142"/>
            <a:ext cx="28614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ea typeface="Segoe UI Historic" pitchFamily="34" charset="0"/>
                <a:cs typeface="Segoe UI Historic" pitchFamily="34" charset="0"/>
              </a:rPr>
              <a:t>Y chromosomal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ea typeface="Segoe UI Historic" pitchFamily="34" charset="0"/>
                <a:cs typeface="Segoe UI Historic" pitchFamily="34" charset="0"/>
              </a:rPr>
              <a:t>haplogroups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ea typeface="Segoe UI Historic" pitchFamily="34" charset="0"/>
                <a:cs typeface="Segoe UI Historic" pitchFamily="34" charset="0"/>
              </a:rPr>
              <a:t> in a pooled population</a:t>
            </a:r>
            <a:endParaRPr lang="en-US" dirty="0">
              <a:solidFill>
                <a:schemeClr val="accent1">
                  <a:lumMod val="50000"/>
                </a:schemeClr>
              </a:solidFill>
              <a:ea typeface="Segoe UI Historic" pitchFamily="34" charset="0"/>
              <a:cs typeface="Segoe UI Historic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836321" y="5293268"/>
            <a:ext cx="38370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cs typeface="Times New Roman" pitchFamily="18" charset="0"/>
              </a:rPr>
              <a:t>mtDNA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cs typeface="Times New Roman" pitchFamily="18" charset="0"/>
              </a:rPr>
              <a:t> </a:t>
            </a:r>
            <a:r>
              <a:rPr lang="en-US" dirty="0" err="1" smtClean="0">
                <a:solidFill>
                  <a:schemeClr val="accent1">
                    <a:lumMod val="50000"/>
                  </a:schemeClr>
                </a:solidFill>
                <a:cs typeface="Times New Roman" pitchFamily="18" charset="0"/>
              </a:rPr>
              <a:t>haplogroups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cs typeface="Times New Roman" pitchFamily="18" charset="0"/>
              </a:rPr>
              <a:t> in different modern and ancient population</a:t>
            </a:r>
            <a:endParaRPr lang="en-US" dirty="0">
              <a:solidFill>
                <a:schemeClr val="accent1">
                  <a:lumMod val="50000"/>
                </a:schemeClr>
              </a:solidFill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9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5489166" y="1658246"/>
            <a:ext cx="3484270" cy="566494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50407" y="1716869"/>
            <a:ext cx="3456400" cy="56505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2050586" y="972225"/>
            <a:ext cx="914400" cy="6400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5956509" y="986718"/>
            <a:ext cx="1005840" cy="64008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itle 1"/>
          <p:cNvSpPr txBox="1">
            <a:spLocks/>
          </p:cNvSpPr>
          <p:nvPr/>
        </p:nvSpPr>
        <p:spPr>
          <a:xfrm>
            <a:off x="0" y="1863998"/>
            <a:ext cx="3688876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Uniparental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455124" y="1828800"/>
            <a:ext cx="3688876" cy="228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Biparental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78074" y="2336042"/>
            <a:ext cx="3245324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Y chromosome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13565" y="2992882"/>
            <a:ext cx="29300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Bi-allelic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markers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STRs (microsatellites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-88291" y="4362288"/>
            <a:ext cx="258852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mtDNA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6145" y="5076633"/>
            <a:ext cx="25972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SNPs on HV1, HV2</a:t>
            </a:r>
            <a:endParaRPr 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5865006" y="2431330"/>
            <a:ext cx="3044522" cy="2564900"/>
          </a:xfrm>
        </p:spPr>
        <p:txBody>
          <a:bodyPr>
            <a:noAutofit/>
          </a:bodyPr>
          <a:lstStyle/>
          <a:p>
            <a:r>
              <a:rPr lang="en-US" sz="2400" dirty="0"/>
              <a:t>Autosomal STRs, few SNPs</a:t>
            </a:r>
          </a:p>
          <a:p>
            <a:r>
              <a:rPr lang="en-US" sz="2400" dirty="0"/>
              <a:t>Genome-wide autosomal SNP data</a:t>
            </a:r>
          </a:p>
          <a:p>
            <a:r>
              <a:rPr lang="en-US" sz="2400" dirty="0"/>
              <a:t>Whole genome sequence data </a:t>
            </a:r>
          </a:p>
        </p:txBody>
      </p:sp>
      <p:pic>
        <p:nvPicPr>
          <p:cNvPr id="30" name="Picture 8" descr="Картинки по запросу черные фигуры родители и ребенок за руки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93" r="74633" b="39013"/>
          <a:stretch/>
        </p:blipFill>
        <p:spPr bwMode="auto">
          <a:xfrm>
            <a:off x="6960290" y="5246363"/>
            <a:ext cx="1870515" cy="154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2" descr="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CD8F1"/>
              </a:clrFrom>
              <a:clrTo>
                <a:srgbClr val="CCD8F1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00500" y="2304358"/>
            <a:ext cx="1384069" cy="2191442"/>
          </a:xfrm>
          <a:prstGeom prst="rect">
            <a:avLst/>
          </a:prstGeom>
          <a:noFill/>
        </p:spPr>
      </p:pic>
      <p:pic>
        <p:nvPicPr>
          <p:cNvPr id="33" name="Picture 13" descr="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BCCDEB"/>
              </a:clrFrom>
              <a:clrTo>
                <a:srgbClr val="BCCDEB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42317" y="4829890"/>
            <a:ext cx="1600819" cy="1723310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2666999" y="162239"/>
            <a:ext cx="3995057" cy="79303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2666999" y="101554"/>
            <a:ext cx="8139753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Genetic markers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726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320" y="-101405"/>
            <a:ext cx="7886700" cy="1325563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Ancient DNA</a:t>
            </a:r>
            <a:endParaRPr 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74" name="Picture 2" descr="Building Blocks of the Genetic Code - ASH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3956"/>
          <a:stretch/>
        </p:blipFill>
        <p:spPr bwMode="auto">
          <a:xfrm rot="5400000">
            <a:off x="1376347" y="339318"/>
            <a:ext cx="906237" cy="274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10 Recently Discovered Ancient Skeletons That Tell Curious Tales - Listver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2" y="3088430"/>
            <a:ext cx="3892825" cy="346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2212686" y="2090060"/>
            <a:ext cx="0" cy="867744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‘Lola’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4352" y="2362364"/>
            <a:ext cx="3094722" cy="4374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piece of birch tar found in Syltholm, southern Denmark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298" y="986509"/>
            <a:ext cx="2239347" cy="134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/>
          <p:cNvCxnSpPr/>
          <p:nvPr/>
        </p:nvCxnSpPr>
        <p:spPr>
          <a:xfrm flipH="1">
            <a:off x="3517641" y="1711586"/>
            <a:ext cx="1096123" cy="0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31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9955" y="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Data preparation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0869" y="1371600"/>
            <a:ext cx="8870731" cy="5214749"/>
          </a:xfrm>
        </p:spPr>
        <p:txBody>
          <a:bodyPr/>
          <a:lstStyle/>
          <a:p>
            <a:pPr marL="0" indent="0" algn="just">
              <a:spcBef>
                <a:spcPts val="1200"/>
              </a:spcBef>
              <a:spcAft>
                <a:spcPts val="1800"/>
              </a:spcAft>
              <a:buNone/>
            </a:pPr>
            <a:r>
              <a:rPr lang="en-US" dirty="0" smtClean="0"/>
              <a:t>PLINK </a:t>
            </a:r>
            <a:r>
              <a:rPr lang="en-US" dirty="0"/>
              <a:t>1.09 - whole genome association analysis </a:t>
            </a:r>
            <a:r>
              <a:rPr lang="en-US" dirty="0" smtClean="0"/>
              <a:t>toolset</a:t>
            </a:r>
          </a:p>
          <a:p>
            <a:pPr lvl="1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Merge two or more files</a:t>
            </a:r>
          </a:p>
          <a:p>
            <a:pPr lvl="1" algn="just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 smtClean="0"/>
              <a:t>Quality control</a:t>
            </a:r>
          </a:p>
          <a:p>
            <a:pPr marL="457200" lvl="1" indent="0" algn="just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dirty="0"/>
              <a:t>	</a:t>
            </a:r>
            <a:r>
              <a:rPr lang="en-US" sz="2800" dirty="0" smtClean="0"/>
              <a:t>- 97 % genotyping rate</a:t>
            </a:r>
          </a:p>
          <a:p>
            <a:pPr marL="457200" lvl="1" indent="0" algn="just">
              <a:spcBef>
                <a:spcPts val="1200"/>
              </a:spcBef>
              <a:spcAft>
                <a:spcPts val="600"/>
              </a:spcAft>
              <a:buNone/>
            </a:pPr>
            <a:r>
              <a:rPr lang="en-US" dirty="0"/>
              <a:t>	</a:t>
            </a:r>
            <a:r>
              <a:rPr lang="en-US" sz="2800" dirty="0" smtClean="0"/>
              <a:t>- LD pruning (pairwise genotypic correlation r</a:t>
            </a:r>
            <a:r>
              <a:rPr lang="en-US" sz="2800" baseline="30000" dirty="0" smtClean="0"/>
              <a:t>2</a:t>
            </a:r>
            <a:r>
              <a:rPr lang="en-US" sz="2800" dirty="0" smtClean="0"/>
              <a:t>=0.4)</a:t>
            </a:r>
          </a:p>
          <a:p>
            <a:pPr lvl="1"/>
            <a:endParaRPr lang="en-US" sz="3200" dirty="0"/>
          </a:p>
        </p:txBody>
      </p:sp>
      <p:pic>
        <p:nvPicPr>
          <p:cNvPr id="4100" name="Picture 4" descr="Картинки по запросу DNA microarr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563" y="1800191"/>
            <a:ext cx="2267911" cy="226791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Картинки по запросу nojnic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263896"/>
            <a:ext cx="2438400" cy="1517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360" y="1851617"/>
            <a:ext cx="748021" cy="211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607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1513" y="0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NGS workflow</a:t>
            </a:r>
            <a:endParaRPr lang="en-US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665" y="2594642"/>
            <a:ext cx="4572002" cy="175744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717" y="1271667"/>
            <a:ext cx="3667125" cy="790575"/>
          </a:xfrm>
          <a:prstGeom prst="rect">
            <a:avLst/>
          </a:prstGeom>
        </p:spPr>
      </p:pic>
      <p:sp>
        <p:nvSpPr>
          <p:cNvPr id="37" name="Down Arrow 36"/>
          <p:cNvSpPr/>
          <p:nvPr/>
        </p:nvSpPr>
        <p:spPr>
          <a:xfrm>
            <a:off x="6410895" y="2176087"/>
            <a:ext cx="381000" cy="386982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Down Arrow 39"/>
          <p:cNvSpPr/>
          <p:nvPr/>
        </p:nvSpPr>
        <p:spPr>
          <a:xfrm>
            <a:off x="6515313" y="4370696"/>
            <a:ext cx="381000" cy="386982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443145" y="934140"/>
            <a:ext cx="3038120" cy="779426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60000"/>
                  <a:lumOff val="40000"/>
                </a:schemeClr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  <a:latin typeface="Helvetica"/>
                <a:cs typeface="Helvetica"/>
              </a:rPr>
              <a:t>Raw reads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8180" y="2819610"/>
            <a:ext cx="3057282" cy="3197313"/>
            <a:chOff x="2961982" y="2129392"/>
            <a:chExt cx="3143561" cy="3197313"/>
          </a:xfrm>
        </p:grpSpPr>
        <p:sp>
          <p:nvSpPr>
            <p:cNvPr id="15" name="Rounded Rectangle 14"/>
            <p:cNvSpPr/>
            <p:nvPr/>
          </p:nvSpPr>
          <p:spPr>
            <a:xfrm>
              <a:off x="2961982" y="2129392"/>
              <a:ext cx="3132000" cy="1086330"/>
            </a:xfrm>
            <a:prstGeom prst="roundRect">
              <a:avLst/>
            </a:prstGeom>
            <a:gradFill flip="none" rotWithShape="1">
              <a:gsLst>
                <a:gs pos="0">
                  <a:srgbClr val="B3A2C7"/>
                </a:gs>
                <a:gs pos="100000">
                  <a:srgbClr val="FFFFFF"/>
                </a:gs>
              </a:gsLst>
              <a:lin ang="0" scaled="1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dirty="0">
                  <a:ln>
                    <a:solidFill>
                      <a:srgbClr val="000000"/>
                    </a:solidFill>
                  </a:ln>
                  <a:solidFill>
                    <a:schemeClr val="tx1"/>
                  </a:solidFill>
                  <a:latin typeface="Helvetica"/>
                  <a:cs typeface="Helvetica"/>
                </a:rPr>
                <a:t>Mapping to </a:t>
              </a:r>
              <a:r>
                <a:rPr lang="en-US" sz="1600" dirty="0" smtClean="0">
                  <a:ln>
                    <a:solidFill>
                      <a:srgbClr val="000000"/>
                    </a:solidFill>
                  </a:ln>
                  <a:solidFill>
                    <a:schemeClr val="tx1"/>
                  </a:solidFill>
                  <a:latin typeface="Helvetica"/>
                  <a:cs typeface="Helvetica"/>
                </a:rPr>
                <a:t>human reference genome</a:t>
              </a:r>
              <a:endParaRPr lang="en-US" sz="1600" dirty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  <a:latin typeface="Helvetica"/>
                <a:cs typeface="Helvetica"/>
              </a:endParaRPr>
            </a:p>
            <a:p>
              <a:pPr algn="ctr"/>
              <a:r>
                <a:rPr lang="en-US" sz="1600" dirty="0" smtClean="0">
                  <a:ln>
                    <a:solidFill>
                      <a:srgbClr val="000000"/>
                    </a:solidFill>
                  </a:ln>
                  <a:solidFill>
                    <a:schemeClr val="tx1"/>
                  </a:solidFill>
                  <a:latin typeface="Helvetica"/>
                  <a:cs typeface="Helvetica"/>
                </a:rPr>
                <a:t>Realign </a:t>
              </a:r>
              <a:r>
                <a:rPr lang="en-US" sz="1600" dirty="0" err="1" smtClean="0">
                  <a:ln>
                    <a:solidFill>
                      <a:srgbClr val="000000"/>
                    </a:solidFill>
                  </a:ln>
                  <a:solidFill>
                    <a:schemeClr val="tx1"/>
                  </a:solidFill>
                  <a:latin typeface="Helvetica"/>
                  <a:cs typeface="Helvetica"/>
                </a:rPr>
                <a:t>indels</a:t>
              </a:r>
              <a:r>
                <a:rPr lang="en-US" sz="1600" dirty="0" smtClean="0">
                  <a:ln>
                    <a:solidFill>
                      <a:srgbClr val="000000"/>
                    </a:solidFill>
                  </a:ln>
                  <a:solidFill>
                    <a:schemeClr val="tx1"/>
                  </a:solidFill>
                  <a:latin typeface="Helvetica"/>
                  <a:cs typeface="Helvetica"/>
                </a:rPr>
                <a:t>, </a:t>
              </a:r>
              <a:r>
                <a:rPr lang="en-US" sz="1600" dirty="0">
                  <a:ln>
                    <a:solidFill>
                      <a:srgbClr val="000000"/>
                    </a:solidFill>
                  </a:ln>
                  <a:solidFill>
                    <a:schemeClr val="tx1"/>
                  </a:solidFill>
                  <a:latin typeface="Helvetica"/>
                  <a:cs typeface="Helvetica"/>
                </a:rPr>
                <a:t>remove duplicates</a:t>
              </a: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973543" y="4358722"/>
              <a:ext cx="3132000" cy="967983"/>
              <a:chOff x="2973543" y="4505666"/>
              <a:chExt cx="3132000" cy="967983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3601100" y="5092649"/>
                <a:ext cx="1854707" cy="381000"/>
              </a:xfrm>
              <a:prstGeom prst="rect">
                <a:avLst/>
              </a:prstGeom>
              <a:gradFill flip="none" rotWithShape="1">
                <a:gsLst>
                  <a:gs pos="0">
                    <a:srgbClr val="66CCFF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 smtClean="0">
                    <a:ln>
                      <a:solidFill>
                        <a:srgbClr val="000000"/>
                      </a:solidFill>
                    </a:ln>
                    <a:solidFill>
                      <a:schemeClr val="tx1"/>
                    </a:solidFill>
                    <a:latin typeface="Helvetica"/>
                    <a:cs typeface="Helvetica"/>
                  </a:rPr>
                  <a:t>VCF files</a:t>
                </a:r>
              </a:p>
            </p:txBody>
          </p:sp>
          <p:sp>
            <p:nvSpPr>
              <p:cNvPr id="12" name="Rounded Rectangle 11"/>
              <p:cNvSpPr/>
              <p:nvPr/>
            </p:nvSpPr>
            <p:spPr>
              <a:xfrm>
                <a:off x="2973543" y="4505666"/>
                <a:ext cx="3132000" cy="540000"/>
              </a:xfrm>
              <a:prstGeom prst="roundRect">
                <a:avLst/>
              </a:prstGeom>
              <a:gradFill flip="none" rotWithShape="1">
                <a:gsLst>
                  <a:gs pos="0">
                    <a:srgbClr val="B3A2C7"/>
                  </a:gs>
                  <a:gs pos="100000">
                    <a:srgbClr val="FFFFFF"/>
                  </a:gs>
                </a:gsLst>
                <a:lin ang="0" scaled="1"/>
                <a:tileRect/>
              </a:gra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600" dirty="0" smtClean="0">
                    <a:ln>
                      <a:solidFill>
                        <a:srgbClr val="000000"/>
                      </a:solidFill>
                    </a:ln>
                    <a:solidFill>
                      <a:schemeClr val="tx1"/>
                    </a:solidFill>
                    <a:latin typeface="Helvetica"/>
                    <a:cs typeface="Helvetica"/>
                  </a:rPr>
                  <a:t>Variant Calling and filtering</a:t>
                </a:r>
              </a:p>
            </p:txBody>
          </p:sp>
        </p:grpSp>
      </p:grpSp>
      <p:sp>
        <p:nvSpPr>
          <p:cNvPr id="19" name="Rectangle 18"/>
          <p:cNvSpPr/>
          <p:nvPr/>
        </p:nvSpPr>
        <p:spPr>
          <a:xfrm>
            <a:off x="225021" y="2458938"/>
            <a:ext cx="3581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i="1" dirty="0" smtClean="0"/>
              <a:t>BWA-MEM, Picard, GATK</a:t>
            </a:r>
            <a:endParaRPr lang="en-US" i="1" dirty="0">
              <a:ln>
                <a:solidFill>
                  <a:srgbClr val="000000"/>
                </a:solidFill>
              </a:ln>
              <a:latin typeface="Helvetica"/>
              <a:cs typeface="Helvetica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1084426" y="1755881"/>
            <a:ext cx="1803803" cy="310389"/>
          </a:xfrm>
          <a:prstGeom prst="rect">
            <a:avLst/>
          </a:prstGeom>
          <a:gradFill flip="none" rotWithShape="1">
            <a:gsLst>
              <a:gs pos="0">
                <a:srgbClr val="66CCFF"/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  <a:latin typeface="Helvetica"/>
                <a:cs typeface="Helvetica"/>
              </a:rPr>
              <a:t>FASTQ files</a:t>
            </a:r>
          </a:p>
        </p:txBody>
      </p:sp>
      <p:sp>
        <p:nvSpPr>
          <p:cNvPr id="41" name="Down Arrow 40"/>
          <p:cNvSpPr/>
          <p:nvPr/>
        </p:nvSpPr>
        <p:spPr>
          <a:xfrm>
            <a:off x="1794694" y="2136488"/>
            <a:ext cx="381000" cy="386982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Down Arrow 41"/>
          <p:cNvSpPr/>
          <p:nvPr/>
        </p:nvSpPr>
        <p:spPr>
          <a:xfrm>
            <a:off x="1760110" y="4292379"/>
            <a:ext cx="381000" cy="386982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048709" y="3938530"/>
            <a:ext cx="1803803" cy="310389"/>
          </a:xfrm>
          <a:prstGeom prst="rect">
            <a:avLst/>
          </a:prstGeom>
          <a:gradFill flip="none" rotWithShape="1">
            <a:gsLst>
              <a:gs pos="0">
                <a:srgbClr val="66CCFF"/>
              </a:gs>
              <a:gs pos="100000">
                <a:srgbClr val="FFFFFF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dirty="0" smtClean="0">
                <a:ln>
                  <a:solidFill>
                    <a:srgbClr val="000000"/>
                  </a:solidFill>
                </a:ln>
                <a:solidFill>
                  <a:schemeClr val="tx1"/>
                </a:solidFill>
                <a:latin typeface="Helvetica"/>
                <a:cs typeface="Helvetica"/>
              </a:rPr>
              <a:t>BAM files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608892" y="4657070"/>
            <a:ext cx="6771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/>
              <a:t>GATK</a:t>
            </a:r>
            <a:endParaRPr lang="en-US" dirty="0"/>
          </a:p>
        </p:txBody>
      </p:sp>
      <p:pic>
        <p:nvPicPr>
          <p:cNvPr id="1030" name="Picture 6" descr="Картинки по запросу variant call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546" y="4797118"/>
            <a:ext cx="4542473" cy="1630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Connector 44"/>
          <p:cNvCxnSpPr/>
          <p:nvPr/>
        </p:nvCxnSpPr>
        <p:spPr>
          <a:xfrm>
            <a:off x="4293794" y="6553200"/>
            <a:ext cx="3580964" cy="1137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911756" y="6385172"/>
            <a:ext cx="2968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>T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7679289" y="6425091"/>
            <a:ext cx="1292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ln>
                  <a:solidFill>
                    <a:srgbClr val="000000"/>
                  </a:solidFill>
                </a:ln>
                <a:latin typeface="Helvetica"/>
                <a:cs typeface="Helvetica"/>
              </a:rPr>
              <a:t>Variant </a:t>
            </a:r>
            <a:r>
              <a:rPr lang="en-US" sz="1200" dirty="0" smtClean="0">
                <a:ln>
                  <a:solidFill>
                    <a:srgbClr val="000000"/>
                  </a:solidFill>
                </a:ln>
                <a:latin typeface="Helvetica"/>
                <a:cs typeface="Helvetica"/>
              </a:rPr>
              <a:t>Call</a:t>
            </a:r>
          </a:p>
          <a:p>
            <a:pPr algn="ctr"/>
            <a:r>
              <a:rPr lang="en-US" sz="1200" dirty="0" smtClean="0">
                <a:ln>
                  <a:solidFill>
                    <a:srgbClr val="000000"/>
                  </a:solidFill>
                </a:ln>
                <a:solidFill>
                  <a:srgbClr val="C00000"/>
                </a:solidFill>
                <a:latin typeface="Helvetica"/>
                <a:cs typeface="Helvetica"/>
              </a:rPr>
              <a:t>T/T homozygote</a:t>
            </a:r>
            <a:endParaRPr lang="en-US" sz="1200" dirty="0">
              <a:ln>
                <a:solidFill>
                  <a:srgbClr val="000000"/>
                </a:solidFill>
              </a:ln>
              <a:solidFill>
                <a:srgbClr val="C00000"/>
              </a:solidFill>
              <a:latin typeface="Helvetica"/>
              <a:cs typeface="Helvetica"/>
            </a:endParaRPr>
          </a:p>
        </p:txBody>
      </p:sp>
      <p:sp>
        <p:nvSpPr>
          <p:cNvPr id="55" name="Down Arrow 54"/>
          <p:cNvSpPr/>
          <p:nvPr/>
        </p:nvSpPr>
        <p:spPr>
          <a:xfrm>
            <a:off x="1784278" y="6126610"/>
            <a:ext cx="381000" cy="386982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830512" y="6471257"/>
            <a:ext cx="2377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i="1" dirty="0" smtClean="0">
                <a:ln>
                  <a:solidFill>
                    <a:srgbClr val="000000"/>
                  </a:solidFill>
                </a:ln>
                <a:latin typeface="Helvetica"/>
                <a:cs typeface="Helvetica"/>
              </a:rPr>
              <a:t>Downstream analysis</a:t>
            </a:r>
            <a:endParaRPr lang="en-US" i="1" dirty="0">
              <a:ln>
                <a:solidFill>
                  <a:srgbClr val="000000"/>
                </a:solidFill>
              </a:ln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66101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3893</TotalTime>
  <Words>1063</Words>
  <Application>Microsoft Office PowerPoint</Application>
  <PresentationFormat>On-screen Show (4:3)</PresentationFormat>
  <Paragraphs>474</Paragraphs>
  <Slides>36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What is population genetics?</vt:lpstr>
      <vt:lpstr>PowerPoint Presentation</vt:lpstr>
      <vt:lpstr>Genetic markers</vt:lpstr>
      <vt:lpstr>FOUNDING FATHERS OF ARMENIANS</vt:lpstr>
      <vt:lpstr>PowerPoint Presentation</vt:lpstr>
      <vt:lpstr>Ancient DNA</vt:lpstr>
      <vt:lpstr>Data preparation</vt:lpstr>
      <vt:lpstr>NGS workflow</vt:lpstr>
      <vt:lpstr>PowerPoint Presentation</vt:lpstr>
      <vt:lpstr>PowerPoint Presentation</vt:lpstr>
      <vt:lpstr>PowerPoint Presentation</vt:lpstr>
      <vt:lpstr>PowerPoint Presentation</vt:lpstr>
      <vt:lpstr>Haplotype-based analysis</vt:lpstr>
      <vt:lpstr>Haplotype-based analysis</vt:lpstr>
      <vt:lpstr>Simulation methods(BEAST, ABC)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Balkan theory </vt:lpstr>
      <vt:lpstr>PowerPoint Presentation</vt:lpstr>
      <vt:lpstr>Testing the Balkan theory  </vt:lpstr>
      <vt:lpstr>Testing the Balkan theory  </vt:lpstr>
      <vt:lpstr>Testing the Balkan theory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Large scale population movement in the Middle East</vt:lpstr>
      <vt:lpstr>Conclusion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Anahit Hovhannisyan</dc:creator>
  <cp:lastModifiedBy>ACER</cp:lastModifiedBy>
  <cp:revision>195</cp:revision>
  <dcterms:created xsi:type="dcterms:W3CDTF">2020-02-03T09:26:31Z</dcterms:created>
  <dcterms:modified xsi:type="dcterms:W3CDTF">2020-09-21T16:57:47Z</dcterms:modified>
</cp:coreProperties>
</file>